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sap" panose="020B0604020202020204" charset="0"/>
      <p:regular r:id="rId19"/>
    </p:embeddedFont>
    <p:embeddedFont>
      <p:font typeface="Asap Bold" panose="020B0604020202020204" charset="0"/>
      <p:regular r:id="rId20"/>
    </p:embeddedFont>
    <p:embeddedFont>
      <p:font typeface="Cabin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FFE6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5783"/>
            <a:ext cx="4536821" cy="951221"/>
            <a:chOff x="0" y="0"/>
            <a:chExt cx="6049094" cy="1268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668" cy="1268295"/>
            </a:xfrm>
            <a:custGeom>
              <a:avLst/>
              <a:gdLst/>
              <a:ahLst/>
              <a:cxnLst/>
              <a:rect l="l" t="t" r="r" b="b"/>
              <a:pathLst>
                <a:path w="1295668" h="1268295">
                  <a:moveTo>
                    <a:pt x="0" y="0"/>
                  </a:moveTo>
                  <a:lnTo>
                    <a:pt x="1295668" y="0"/>
                  </a:lnTo>
                  <a:lnTo>
                    <a:pt x="1295668" y="1268295"/>
                  </a:lnTo>
                  <a:lnTo>
                    <a:pt x="0" y="1268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73957" y="759671"/>
              <a:ext cx="4575137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Lớp ST23D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73957" y="104775"/>
              <a:ext cx="4575137" cy="664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16"/>
                </a:lnSpc>
              </a:pPr>
              <a:r>
                <a:rPr lang="en-US" sz="3795" spc="-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Nhóm 12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146691" y="1795126"/>
            <a:ext cx="7331221" cy="7258737"/>
          </a:xfrm>
          <a:custGeom>
            <a:avLst/>
            <a:gdLst/>
            <a:ahLst/>
            <a:cxnLst/>
            <a:rect l="l" t="t" r="r" b="b"/>
            <a:pathLst>
              <a:path w="7331221" h="7258737">
                <a:moveTo>
                  <a:pt x="0" y="0"/>
                </a:moveTo>
                <a:lnTo>
                  <a:pt x="7331221" y="0"/>
                </a:lnTo>
                <a:lnTo>
                  <a:pt x="7331221" y="7258737"/>
                </a:lnTo>
                <a:lnTo>
                  <a:pt x="0" y="7258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665622" flipV="1">
            <a:off x="15407560" y="7491083"/>
            <a:ext cx="3450492" cy="3534435"/>
          </a:xfrm>
          <a:custGeom>
            <a:avLst/>
            <a:gdLst/>
            <a:ahLst/>
            <a:cxnLst/>
            <a:rect l="l" t="t" r="r" b="b"/>
            <a:pathLst>
              <a:path w="3450492" h="3534435">
                <a:moveTo>
                  <a:pt x="0" y="3534434"/>
                </a:moveTo>
                <a:lnTo>
                  <a:pt x="3450492" y="3534434"/>
                </a:lnTo>
                <a:lnTo>
                  <a:pt x="3450492" y="0"/>
                </a:lnTo>
                <a:lnTo>
                  <a:pt x="0" y="0"/>
                </a:lnTo>
                <a:lnTo>
                  <a:pt x="0" y="3534434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74320">
            <a:off x="9876203" y="-46876"/>
            <a:ext cx="2561372" cy="2151152"/>
          </a:xfrm>
          <a:custGeom>
            <a:avLst/>
            <a:gdLst/>
            <a:ahLst/>
            <a:cxnLst/>
            <a:rect l="l" t="t" r="r" b="b"/>
            <a:pathLst>
              <a:path w="2561372" h="2151152">
                <a:moveTo>
                  <a:pt x="0" y="0"/>
                </a:moveTo>
                <a:lnTo>
                  <a:pt x="2561372" y="0"/>
                </a:lnTo>
                <a:lnTo>
                  <a:pt x="2561372" y="2151152"/>
                </a:lnTo>
                <a:lnTo>
                  <a:pt x="0" y="2151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75861" y="3761944"/>
            <a:ext cx="9576223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SHOP BÁN HÀNG ONLINE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861" y="6671204"/>
            <a:ext cx="3071299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Giáo viên hướng dẫn: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D8EE">
                <a:alpha val="100000"/>
              </a:srgbClr>
            </a:gs>
            <a:gs pos="100000">
              <a:srgbClr val="FF9CF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4114800"/>
            <a:chOff x="0" y="0"/>
            <a:chExt cx="24084162" cy="61058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4162" cy="6133529"/>
            </a:xfrm>
            <a:custGeom>
              <a:avLst/>
              <a:gdLst/>
              <a:ahLst/>
              <a:cxnLst/>
              <a:rect l="l" t="t" r="r" b="b"/>
              <a:pathLst>
                <a:path w="24084162" h="6133529">
                  <a:moveTo>
                    <a:pt x="23792062" y="0"/>
                  </a:moveTo>
                  <a:cubicBezTo>
                    <a:pt x="23952716" y="0"/>
                    <a:pt x="24084162" y="131445"/>
                    <a:pt x="24084162" y="292100"/>
                  </a:cubicBezTo>
                  <a:lnTo>
                    <a:pt x="24084162" y="5869370"/>
                  </a:lnTo>
                  <a:cubicBezTo>
                    <a:pt x="24084162" y="6030025"/>
                    <a:pt x="23955766" y="6133529"/>
                    <a:pt x="23798792" y="6099367"/>
                  </a:cubicBezTo>
                  <a:lnTo>
                    <a:pt x="285369" y="4840924"/>
                  </a:lnTo>
                  <a:cubicBezTo>
                    <a:pt x="128397" y="4806761"/>
                    <a:pt x="0" y="4647376"/>
                    <a:pt x="0" y="4486721"/>
                  </a:cubicBezTo>
                  <a:lnTo>
                    <a:pt x="0" y="292100"/>
                  </a:lnTo>
                  <a:cubicBezTo>
                    <a:pt x="0" y="131445"/>
                    <a:pt x="131445" y="0"/>
                    <a:pt x="292100" y="0"/>
                  </a:cubicBezTo>
                  <a:lnTo>
                    <a:pt x="23792062" y="0"/>
                  </a:lnTo>
                  <a:close/>
                </a:path>
              </a:pathLst>
            </a:custGeom>
            <a:solidFill>
              <a:srgbClr val="EC1A8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4652527"/>
            <a:ext cx="7069681" cy="4605773"/>
            <a:chOff x="0" y="0"/>
            <a:chExt cx="10814430" cy="7045411"/>
          </a:xfrm>
        </p:grpSpPr>
        <p:sp>
          <p:nvSpPr>
            <p:cNvPr id="5" name="Freeform 5"/>
            <p:cNvSpPr/>
            <p:nvPr/>
          </p:nvSpPr>
          <p:spPr>
            <a:xfrm>
              <a:off x="0" y="-27686"/>
              <a:ext cx="10845673" cy="7072969"/>
            </a:xfrm>
            <a:custGeom>
              <a:avLst/>
              <a:gdLst/>
              <a:ahLst/>
              <a:cxnLst/>
              <a:rect l="l" t="t" r="r" b="b"/>
              <a:pathLst>
                <a:path w="10845673" h="7072969">
                  <a:moveTo>
                    <a:pt x="10593705" y="754507"/>
                  </a:moveTo>
                  <a:cubicBezTo>
                    <a:pt x="10750676" y="788670"/>
                    <a:pt x="10845673" y="943737"/>
                    <a:pt x="10804906" y="1099185"/>
                  </a:cubicBezTo>
                  <a:lnTo>
                    <a:pt x="9506838" y="6790521"/>
                  </a:lnTo>
                  <a:cubicBezTo>
                    <a:pt x="9466072" y="6945843"/>
                    <a:pt x="9301225" y="7072969"/>
                    <a:pt x="9140571" y="7072969"/>
                  </a:cubicBezTo>
                  <a:lnTo>
                    <a:pt x="292100" y="7072969"/>
                  </a:lnTo>
                  <a:cubicBezTo>
                    <a:pt x="131445" y="7072969"/>
                    <a:pt x="0" y="6941524"/>
                    <a:pt x="0" y="6780869"/>
                  </a:cubicBezTo>
                  <a:lnTo>
                    <a:pt x="0" y="264033"/>
                  </a:lnTo>
                  <a:cubicBezTo>
                    <a:pt x="0" y="103505"/>
                    <a:pt x="128397" y="0"/>
                    <a:pt x="285369" y="34163"/>
                  </a:cubicBezTo>
                  <a:lnTo>
                    <a:pt x="10593705" y="754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94912" y="5257800"/>
            <a:ext cx="9464388" cy="4000500"/>
            <a:chOff x="0" y="0"/>
            <a:chExt cx="20701530" cy="8750325"/>
          </a:xfrm>
        </p:grpSpPr>
        <p:sp>
          <p:nvSpPr>
            <p:cNvPr id="7" name="Freeform 7"/>
            <p:cNvSpPr/>
            <p:nvPr/>
          </p:nvSpPr>
          <p:spPr>
            <a:xfrm>
              <a:off x="-38227" y="-27178"/>
              <a:ext cx="20739757" cy="8777503"/>
            </a:xfrm>
            <a:custGeom>
              <a:avLst/>
              <a:gdLst/>
              <a:ahLst/>
              <a:cxnLst/>
              <a:rect l="l" t="t" r="r" b="b"/>
              <a:pathLst>
                <a:path w="20739757" h="8777503">
                  <a:moveTo>
                    <a:pt x="20454389" y="682752"/>
                  </a:moveTo>
                  <a:cubicBezTo>
                    <a:pt x="20611360" y="716915"/>
                    <a:pt x="20739757" y="876300"/>
                    <a:pt x="20739757" y="1036955"/>
                  </a:cubicBezTo>
                  <a:lnTo>
                    <a:pt x="20739757" y="8485403"/>
                  </a:lnTo>
                  <a:cubicBezTo>
                    <a:pt x="20739757" y="8646058"/>
                    <a:pt x="20608313" y="8777503"/>
                    <a:pt x="20447657" y="8777503"/>
                  </a:cubicBezTo>
                  <a:lnTo>
                    <a:pt x="247269" y="8777503"/>
                  </a:lnTo>
                  <a:cubicBezTo>
                    <a:pt x="86614" y="8777503"/>
                    <a:pt x="0" y="8653932"/>
                    <a:pt x="54610" y="8502929"/>
                  </a:cubicBezTo>
                  <a:lnTo>
                    <a:pt x="2156079" y="246634"/>
                  </a:lnTo>
                  <a:cubicBezTo>
                    <a:pt x="2210816" y="95631"/>
                    <a:pt x="2384044" y="0"/>
                    <a:pt x="2541016" y="34163"/>
                  </a:cubicBezTo>
                  <a:lnTo>
                    <a:pt x="20454389" y="682752"/>
                  </a:lnTo>
                  <a:close/>
                </a:path>
              </a:pathLst>
            </a:custGeom>
            <a:solidFill>
              <a:srgbClr val="FFD8EE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19" y="5560373"/>
            <a:ext cx="4770444" cy="158227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706969" y="1873248"/>
            <a:ext cx="12874061" cy="1768441"/>
            <a:chOff x="0" y="0"/>
            <a:chExt cx="17165415" cy="23579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4"/>
              <a:ext cx="17165415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Kế hoạch phát triển trong 1 năm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00790"/>
              <a:ext cx="17165415" cy="757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8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80759" y="7126775"/>
            <a:ext cx="4630442" cy="1407204"/>
            <a:chOff x="0" y="0"/>
            <a:chExt cx="6173923" cy="187627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6173923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EC1A83"/>
                  </a:solidFill>
                  <a:latin typeface="Cabin"/>
                  <a:ea typeface="Cabin"/>
                  <a:cs typeface="Cabin"/>
                  <a:sym typeface="Cabin"/>
                </a:rPr>
                <a:t>4 Quí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348164"/>
              <a:ext cx="6173923" cy="52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E9DBFF">
                <a:alpha val="80000"/>
              </a:srgbClr>
            </a:gs>
            <a:gs pos="100000">
              <a:srgbClr val="EAD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6016" y="783058"/>
            <a:ext cx="10343284" cy="8475242"/>
            <a:chOff x="0" y="0"/>
            <a:chExt cx="2724157" cy="22321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4157" cy="2232162"/>
            </a:xfrm>
            <a:custGeom>
              <a:avLst/>
              <a:gdLst/>
              <a:ahLst/>
              <a:cxnLst/>
              <a:rect l="l" t="t" r="r" b="b"/>
              <a:pathLst>
                <a:path w="2724157" h="2232162">
                  <a:moveTo>
                    <a:pt x="18712" y="0"/>
                  </a:moveTo>
                  <a:lnTo>
                    <a:pt x="2705445" y="0"/>
                  </a:lnTo>
                  <a:cubicBezTo>
                    <a:pt x="2710407" y="0"/>
                    <a:pt x="2715167" y="1971"/>
                    <a:pt x="2718676" y="5481"/>
                  </a:cubicBezTo>
                  <a:cubicBezTo>
                    <a:pt x="2722186" y="8990"/>
                    <a:pt x="2724157" y="13750"/>
                    <a:pt x="2724157" y="18712"/>
                  </a:cubicBezTo>
                  <a:lnTo>
                    <a:pt x="2724157" y="2213450"/>
                  </a:lnTo>
                  <a:cubicBezTo>
                    <a:pt x="2724157" y="2218413"/>
                    <a:pt x="2722186" y="2223172"/>
                    <a:pt x="2718676" y="2226682"/>
                  </a:cubicBezTo>
                  <a:cubicBezTo>
                    <a:pt x="2715167" y="2230191"/>
                    <a:pt x="2710407" y="2232162"/>
                    <a:pt x="2705445" y="2232162"/>
                  </a:cubicBezTo>
                  <a:lnTo>
                    <a:pt x="18712" y="2232162"/>
                  </a:lnTo>
                  <a:cubicBezTo>
                    <a:pt x="13750" y="2232162"/>
                    <a:pt x="8990" y="2230191"/>
                    <a:pt x="5481" y="2226682"/>
                  </a:cubicBezTo>
                  <a:cubicBezTo>
                    <a:pt x="1971" y="2223172"/>
                    <a:pt x="0" y="2218413"/>
                    <a:pt x="0" y="2213450"/>
                  </a:cubicBezTo>
                  <a:lnTo>
                    <a:pt x="0" y="18712"/>
                  </a:lnTo>
                  <a:cubicBezTo>
                    <a:pt x="0" y="13750"/>
                    <a:pt x="1971" y="8990"/>
                    <a:pt x="5481" y="5481"/>
                  </a:cubicBezTo>
                  <a:cubicBezTo>
                    <a:pt x="8990" y="1971"/>
                    <a:pt x="13750" y="0"/>
                    <a:pt x="1871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24157" cy="2270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6916016" y="783058"/>
          <a:ext cx="10075329" cy="11714988"/>
        </p:xfrm>
        <a:graphic>
          <a:graphicData uri="http://schemas.openxmlformats.org/drawingml/2006/table">
            <a:tbl>
              <a:tblPr/>
              <a:tblGrid>
                <a:gridCol w="1007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075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1.Nghiên cứu thị trường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Khảo sát nhu cầu mua sắm quần áo online (học sinh, sinh viên, nhân viên văn phòng).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Phân tích đối thủ (giá, kiểu dáng, dịch vụ).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Xác định nhóm khách hàng mục tiêu.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27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2. Chuẩn bị sản phẩm: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Chọn nguồn hàng (xưởng may, nhập sỉ).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Tập trung vào 2–3 dòng sản phẩm chủ lực (áo phông, áo sơ mi, váy công sở).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Xây dựng bảng size, giá bán, chính sách đổi trả.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027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3. Xây dựng kênh bán hàng: 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Tạo fanpage Facebook, TikTok Shop, Shopee Mall.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Thiết kế logo, bộ nhận diện thương hiệu.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Xây dựng website bán hàng đơn giản.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7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4. Quảng bá lần đầu: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Chạy quảng cáo thử nghiệm Facebook Ads.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Tạo video TikTok ngắn về outfit, mix đồ.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Khuyến mãi khai trương (giảm giá 20% đơn hàng đầu tiên).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86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Khi bạn xong, hãy tải xuống Bài thuyết trình Canva của bạn ở định dạng tệp MP4 hoặc nhận đường liên kết đến Bài thuyết trình tự ghi hình và chia sẻ với người khác.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Bạn có thể thu video bên trong trình biên tập! Đi đến 'Tải lên' và nhấp vào 'Tự ghi hình'.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683496" y="1624337"/>
            <a:ext cx="5059131" cy="3229188"/>
            <a:chOff x="0" y="0"/>
            <a:chExt cx="6745509" cy="4305584"/>
          </a:xfrm>
        </p:grpSpPr>
        <p:sp>
          <p:nvSpPr>
            <p:cNvPr id="7" name="TextBox 7"/>
            <p:cNvSpPr txBox="1"/>
            <p:nvPr/>
          </p:nvSpPr>
          <p:spPr>
            <a:xfrm>
              <a:off x="0" y="139065"/>
              <a:ext cx="6745509" cy="1633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QUÍ 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46753"/>
              <a:ext cx="6745509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Mục tiêu: Hoàn thiện cơ bản mô hình bán hàng online.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-2867267">
            <a:off x="240713" y="7717363"/>
            <a:ext cx="3173158" cy="3081875"/>
          </a:xfrm>
          <a:custGeom>
            <a:avLst/>
            <a:gdLst/>
            <a:ahLst/>
            <a:cxnLst/>
            <a:rect l="l" t="t" r="r" b="b"/>
            <a:pathLst>
              <a:path w="3173158" h="3081875">
                <a:moveTo>
                  <a:pt x="0" y="0"/>
                </a:moveTo>
                <a:lnTo>
                  <a:pt x="3173157" y="0"/>
                </a:lnTo>
                <a:lnTo>
                  <a:pt x="3173157" y="3081874"/>
                </a:lnTo>
                <a:lnTo>
                  <a:pt x="0" y="308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103173" y="4853526"/>
            <a:ext cx="2243523" cy="2228322"/>
          </a:xfrm>
          <a:custGeom>
            <a:avLst/>
            <a:gdLst/>
            <a:ahLst/>
            <a:cxnLst/>
            <a:rect l="l" t="t" r="r" b="b"/>
            <a:pathLst>
              <a:path w="2243523" h="2228322">
                <a:moveTo>
                  <a:pt x="0" y="0"/>
                </a:moveTo>
                <a:lnTo>
                  <a:pt x="2243523" y="0"/>
                </a:lnTo>
                <a:lnTo>
                  <a:pt x="2243523" y="2228322"/>
                </a:lnTo>
                <a:lnTo>
                  <a:pt x="0" y="222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E9DBFF">
                <a:alpha val="80000"/>
              </a:srgbClr>
            </a:gs>
            <a:gs pos="100000">
              <a:srgbClr val="EAD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95195" y="1861828"/>
            <a:ext cx="10343284" cy="7142207"/>
            <a:chOff x="0" y="0"/>
            <a:chExt cx="2724157" cy="18810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4157" cy="1881075"/>
            </a:xfrm>
            <a:custGeom>
              <a:avLst/>
              <a:gdLst/>
              <a:ahLst/>
              <a:cxnLst/>
              <a:rect l="l" t="t" r="r" b="b"/>
              <a:pathLst>
                <a:path w="2724157" h="1881075">
                  <a:moveTo>
                    <a:pt x="18712" y="0"/>
                  </a:moveTo>
                  <a:lnTo>
                    <a:pt x="2705445" y="0"/>
                  </a:lnTo>
                  <a:cubicBezTo>
                    <a:pt x="2710407" y="0"/>
                    <a:pt x="2715167" y="1971"/>
                    <a:pt x="2718676" y="5481"/>
                  </a:cubicBezTo>
                  <a:cubicBezTo>
                    <a:pt x="2722186" y="8990"/>
                    <a:pt x="2724157" y="13750"/>
                    <a:pt x="2724157" y="18712"/>
                  </a:cubicBezTo>
                  <a:lnTo>
                    <a:pt x="2724157" y="1862363"/>
                  </a:lnTo>
                  <a:cubicBezTo>
                    <a:pt x="2724157" y="1867326"/>
                    <a:pt x="2722186" y="1872085"/>
                    <a:pt x="2718676" y="1875594"/>
                  </a:cubicBezTo>
                  <a:cubicBezTo>
                    <a:pt x="2715167" y="1879104"/>
                    <a:pt x="2710407" y="1881075"/>
                    <a:pt x="2705445" y="1881075"/>
                  </a:cubicBezTo>
                  <a:lnTo>
                    <a:pt x="18712" y="1881075"/>
                  </a:lnTo>
                  <a:cubicBezTo>
                    <a:pt x="13750" y="1881075"/>
                    <a:pt x="8990" y="1879104"/>
                    <a:pt x="5481" y="1875594"/>
                  </a:cubicBezTo>
                  <a:cubicBezTo>
                    <a:pt x="1971" y="1872085"/>
                    <a:pt x="0" y="1867326"/>
                    <a:pt x="0" y="1862363"/>
                  </a:cubicBezTo>
                  <a:lnTo>
                    <a:pt x="0" y="18712"/>
                  </a:lnTo>
                  <a:cubicBezTo>
                    <a:pt x="0" y="13750"/>
                    <a:pt x="1971" y="8990"/>
                    <a:pt x="5481" y="5481"/>
                  </a:cubicBezTo>
                  <a:cubicBezTo>
                    <a:pt x="8990" y="1971"/>
                    <a:pt x="13750" y="0"/>
                    <a:pt x="1871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24157" cy="191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7399302" y="2303793"/>
          <a:ext cx="10075329" cy="9998075"/>
        </p:xfrm>
        <a:graphic>
          <a:graphicData uri="http://schemas.openxmlformats.org/drawingml/2006/table">
            <a:tbl>
              <a:tblPr/>
              <a:tblGrid>
                <a:gridCol w="1007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075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1.Marketing &amp; Quảng bá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Triển khai chương trình khuyến mãi theo mùa (mùa hè: áo phông, váy nhẹ).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Đầu tư nội dung TikTok (video thử đồ, mix &amp; match, livestream).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Kết hợp KOL/Influencer nhỏ để quảng bá.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27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2. Bán hàng &amp; Dịch vụ khách hàng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Tổ chức minigame trên Facebook để tăng tương tác.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Xây dựng dịch vụ chăm sóc khách hàng qua Zalo, Messenger.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Theo dõi phản hồi khách hàng để cải thiện chất lượng.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027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3. Tài chính: 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Đặt mục tiêu doanh thu hàng tháng đạt 3–5 triệu.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Kiểm soát chi phí quảng cáo và vận hành.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12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86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Bạn có thể thu video bên trong trình biên tập! Đi đến 'Tải lên' và nhấp vào 'Tự ghi hình'.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683496" y="1624337"/>
            <a:ext cx="5059131" cy="3229188"/>
            <a:chOff x="0" y="0"/>
            <a:chExt cx="6745509" cy="4305584"/>
          </a:xfrm>
        </p:grpSpPr>
        <p:sp>
          <p:nvSpPr>
            <p:cNvPr id="7" name="TextBox 7"/>
            <p:cNvSpPr txBox="1"/>
            <p:nvPr/>
          </p:nvSpPr>
          <p:spPr>
            <a:xfrm>
              <a:off x="0" y="139065"/>
              <a:ext cx="6745509" cy="1633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QUÍ 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646753"/>
              <a:ext cx="6745509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Mục tiêu: Thu hút nhiều khách hàng mới và có doanh thu ổn định.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-2867267">
            <a:off x="431054" y="8390511"/>
            <a:ext cx="3173158" cy="3081875"/>
          </a:xfrm>
          <a:custGeom>
            <a:avLst/>
            <a:gdLst/>
            <a:ahLst/>
            <a:cxnLst/>
            <a:rect l="l" t="t" r="r" b="b"/>
            <a:pathLst>
              <a:path w="3173158" h="3081875">
                <a:moveTo>
                  <a:pt x="0" y="0"/>
                </a:moveTo>
                <a:lnTo>
                  <a:pt x="3173158" y="0"/>
                </a:lnTo>
                <a:lnTo>
                  <a:pt x="3173158" y="3081875"/>
                </a:lnTo>
                <a:lnTo>
                  <a:pt x="0" y="308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913311" y="5837357"/>
            <a:ext cx="2243523" cy="2228322"/>
          </a:xfrm>
          <a:custGeom>
            <a:avLst/>
            <a:gdLst/>
            <a:ahLst/>
            <a:cxnLst/>
            <a:rect l="l" t="t" r="r" b="b"/>
            <a:pathLst>
              <a:path w="2243523" h="2228322">
                <a:moveTo>
                  <a:pt x="0" y="0"/>
                </a:moveTo>
                <a:lnTo>
                  <a:pt x="2243522" y="0"/>
                </a:lnTo>
                <a:lnTo>
                  <a:pt x="2243522" y="2228323"/>
                </a:lnTo>
                <a:lnTo>
                  <a:pt x="0" y="2228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E9DBFF">
                <a:alpha val="80000"/>
              </a:srgbClr>
            </a:gs>
            <a:gs pos="100000">
              <a:srgbClr val="EAD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5103" y="429381"/>
            <a:ext cx="7166941" cy="7221100"/>
          </a:xfrm>
          <a:custGeom>
            <a:avLst/>
            <a:gdLst/>
            <a:ahLst/>
            <a:cxnLst/>
            <a:rect l="l" t="t" r="r" b="b"/>
            <a:pathLst>
              <a:path w="7166941" h="7221100">
                <a:moveTo>
                  <a:pt x="0" y="0"/>
                </a:moveTo>
                <a:lnTo>
                  <a:pt x="7166942" y="0"/>
                </a:lnTo>
                <a:lnTo>
                  <a:pt x="7166942" y="7221100"/>
                </a:lnTo>
                <a:lnTo>
                  <a:pt x="0" y="722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795195" y="1861828"/>
            <a:ext cx="10343284" cy="7142207"/>
            <a:chOff x="0" y="0"/>
            <a:chExt cx="2724157" cy="18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4157" cy="1881075"/>
            </a:xfrm>
            <a:custGeom>
              <a:avLst/>
              <a:gdLst/>
              <a:ahLst/>
              <a:cxnLst/>
              <a:rect l="l" t="t" r="r" b="b"/>
              <a:pathLst>
                <a:path w="2724157" h="1881075">
                  <a:moveTo>
                    <a:pt x="18712" y="0"/>
                  </a:moveTo>
                  <a:lnTo>
                    <a:pt x="2705445" y="0"/>
                  </a:lnTo>
                  <a:cubicBezTo>
                    <a:pt x="2710407" y="0"/>
                    <a:pt x="2715167" y="1971"/>
                    <a:pt x="2718676" y="5481"/>
                  </a:cubicBezTo>
                  <a:cubicBezTo>
                    <a:pt x="2722186" y="8990"/>
                    <a:pt x="2724157" y="13750"/>
                    <a:pt x="2724157" y="18712"/>
                  </a:cubicBezTo>
                  <a:lnTo>
                    <a:pt x="2724157" y="1862363"/>
                  </a:lnTo>
                  <a:cubicBezTo>
                    <a:pt x="2724157" y="1867326"/>
                    <a:pt x="2722186" y="1872085"/>
                    <a:pt x="2718676" y="1875594"/>
                  </a:cubicBezTo>
                  <a:cubicBezTo>
                    <a:pt x="2715167" y="1879104"/>
                    <a:pt x="2710407" y="1881075"/>
                    <a:pt x="2705445" y="1881075"/>
                  </a:cubicBezTo>
                  <a:lnTo>
                    <a:pt x="18712" y="1881075"/>
                  </a:lnTo>
                  <a:cubicBezTo>
                    <a:pt x="13750" y="1881075"/>
                    <a:pt x="8990" y="1879104"/>
                    <a:pt x="5481" y="1875594"/>
                  </a:cubicBezTo>
                  <a:cubicBezTo>
                    <a:pt x="1971" y="1872085"/>
                    <a:pt x="0" y="1867326"/>
                    <a:pt x="0" y="1862363"/>
                  </a:cubicBezTo>
                  <a:lnTo>
                    <a:pt x="0" y="18712"/>
                  </a:lnTo>
                  <a:cubicBezTo>
                    <a:pt x="0" y="13750"/>
                    <a:pt x="1971" y="8990"/>
                    <a:pt x="5481" y="5481"/>
                  </a:cubicBezTo>
                  <a:cubicBezTo>
                    <a:pt x="8990" y="1971"/>
                    <a:pt x="13750" y="0"/>
                    <a:pt x="1871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24157" cy="191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7399302" y="2303793"/>
          <a:ext cx="10075329" cy="9998075"/>
        </p:xfrm>
        <a:graphic>
          <a:graphicData uri="http://schemas.openxmlformats.org/drawingml/2006/table">
            <a:tbl>
              <a:tblPr/>
              <a:tblGrid>
                <a:gridCol w="1007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832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1.  Sản phẩm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Thêm dòng sản phẩm mới (áo khoác nhẹ, quần jeans).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Thiết kế bộ sưu tập mini theo mùa (Back to school, Thu đông).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27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2. Marketing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Tăng ngân sách quảng cáo.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Hợp tác với các sàn TMĐT (Shopee, Lazada, Tiki).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Livestream bán hàng thường xuyên.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7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3. Thương hiệu: 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Tạo đồng phục cho nhân viên livestream.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Xây dựng phong cách riêng cho shop (ví dụ: thời trang trẻ trung – năng động).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12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86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Bạn có thể thu video bên trong trình biên tập! Đi đến 'Tải lên' và nhấp vào 'Tự ghi hình'.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 rot="-2867267">
            <a:off x="1288371" y="4483141"/>
            <a:ext cx="1609789" cy="1563480"/>
          </a:xfrm>
          <a:custGeom>
            <a:avLst/>
            <a:gdLst/>
            <a:ahLst/>
            <a:cxnLst/>
            <a:rect l="l" t="t" r="r" b="b"/>
            <a:pathLst>
              <a:path w="1609789" h="1563480">
                <a:moveTo>
                  <a:pt x="0" y="0"/>
                </a:moveTo>
                <a:lnTo>
                  <a:pt x="1609789" y="0"/>
                </a:lnTo>
                <a:lnTo>
                  <a:pt x="1609789" y="1563480"/>
                </a:lnTo>
                <a:lnTo>
                  <a:pt x="0" y="156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83496" y="1624337"/>
            <a:ext cx="5059131" cy="3229188"/>
            <a:chOff x="0" y="0"/>
            <a:chExt cx="6745509" cy="4305584"/>
          </a:xfrm>
        </p:grpSpPr>
        <p:sp>
          <p:nvSpPr>
            <p:cNvPr id="9" name="TextBox 9"/>
            <p:cNvSpPr txBox="1"/>
            <p:nvPr/>
          </p:nvSpPr>
          <p:spPr>
            <a:xfrm>
              <a:off x="0" y="139065"/>
              <a:ext cx="6745509" cy="1633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QUÍ 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46753"/>
              <a:ext cx="6745509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Mục tiêu: Mở rộng kênh bán hàng và danh mục sản phẩm.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2867267">
            <a:off x="402861" y="9459158"/>
            <a:ext cx="3173158" cy="3081875"/>
          </a:xfrm>
          <a:custGeom>
            <a:avLst/>
            <a:gdLst/>
            <a:ahLst/>
            <a:cxnLst/>
            <a:rect l="l" t="t" r="r" b="b"/>
            <a:pathLst>
              <a:path w="3173158" h="3081875">
                <a:moveTo>
                  <a:pt x="0" y="0"/>
                </a:moveTo>
                <a:lnTo>
                  <a:pt x="3173158" y="0"/>
                </a:lnTo>
                <a:lnTo>
                  <a:pt x="3173158" y="3081875"/>
                </a:lnTo>
                <a:lnTo>
                  <a:pt x="0" y="3081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074980" y="6775712"/>
            <a:ext cx="2243523" cy="2228322"/>
          </a:xfrm>
          <a:custGeom>
            <a:avLst/>
            <a:gdLst/>
            <a:ahLst/>
            <a:cxnLst/>
            <a:rect l="l" t="t" r="r" b="b"/>
            <a:pathLst>
              <a:path w="2243523" h="2228322">
                <a:moveTo>
                  <a:pt x="0" y="0"/>
                </a:moveTo>
                <a:lnTo>
                  <a:pt x="2243522" y="0"/>
                </a:lnTo>
                <a:lnTo>
                  <a:pt x="2243522" y="2228323"/>
                </a:lnTo>
                <a:lnTo>
                  <a:pt x="0" y="2228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50000">
              <a:srgbClr val="E9DBFF">
                <a:alpha val="80000"/>
              </a:srgbClr>
            </a:gs>
            <a:gs pos="100000">
              <a:srgbClr val="EAD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5103" y="429381"/>
            <a:ext cx="7166941" cy="7221100"/>
          </a:xfrm>
          <a:custGeom>
            <a:avLst/>
            <a:gdLst/>
            <a:ahLst/>
            <a:cxnLst/>
            <a:rect l="l" t="t" r="r" b="b"/>
            <a:pathLst>
              <a:path w="7166941" h="7221100">
                <a:moveTo>
                  <a:pt x="0" y="0"/>
                </a:moveTo>
                <a:lnTo>
                  <a:pt x="7166942" y="0"/>
                </a:lnTo>
                <a:lnTo>
                  <a:pt x="7166942" y="7221100"/>
                </a:lnTo>
                <a:lnTo>
                  <a:pt x="0" y="722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795195" y="1861828"/>
            <a:ext cx="10343284" cy="7142207"/>
            <a:chOff x="0" y="0"/>
            <a:chExt cx="2724157" cy="1881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4157" cy="1881075"/>
            </a:xfrm>
            <a:custGeom>
              <a:avLst/>
              <a:gdLst/>
              <a:ahLst/>
              <a:cxnLst/>
              <a:rect l="l" t="t" r="r" b="b"/>
              <a:pathLst>
                <a:path w="2724157" h="1881075">
                  <a:moveTo>
                    <a:pt x="18712" y="0"/>
                  </a:moveTo>
                  <a:lnTo>
                    <a:pt x="2705445" y="0"/>
                  </a:lnTo>
                  <a:cubicBezTo>
                    <a:pt x="2710407" y="0"/>
                    <a:pt x="2715167" y="1971"/>
                    <a:pt x="2718676" y="5481"/>
                  </a:cubicBezTo>
                  <a:cubicBezTo>
                    <a:pt x="2722186" y="8990"/>
                    <a:pt x="2724157" y="13750"/>
                    <a:pt x="2724157" y="18712"/>
                  </a:cubicBezTo>
                  <a:lnTo>
                    <a:pt x="2724157" y="1862363"/>
                  </a:lnTo>
                  <a:cubicBezTo>
                    <a:pt x="2724157" y="1867326"/>
                    <a:pt x="2722186" y="1872085"/>
                    <a:pt x="2718676" y="1875594"/>
                  </a:cubicBezTo>
                  <a:cubicBezTo>
                    <a:pt x="2715167" y="1879104"/>
                    <a:pt x="2710407" y="1881075"/>
                    <a:pt x="2705445" y="1881075"/>
                  </a:cubicBezTo>
                  <a:lnTo>
                    <a:pt x="18712" y="1881075"/>
                  </a:lnTo>
                  <a:cubicBezTo>
                    <a:pt x="13750" y="1881075"/>
                    <a:pt x="8990" y="1879104"/>
                    <a:pt x="5481" y="1875594"/>
                  </a:cubicBezTo>
                  <a:cubicBezTo>
                    <a:pt x="1971" y="1872085"/>
                    <a:pt x="0" y="1867326"/>
                    <a:pt x="0" y="1862363"/>
                  </a:cubicBezTo>
                  <a:lnTo>
                    <a:pt x="0" y="18712"/>
                  </a:lnTo>
                  <a:cubicBezTo>
                    <a:pt x="0" y="13750"/>
                    <a:pt x="1971" y="8990"/>
                    <a:pt x="5481" y="5481"/>
                  </a:cubicBezTo>
                  <a:cubicBezTo>
                    <a:pt x="8990" y="1971"/>
                    <a:pt x="13750" y="0"/>
                    <a:pt x="1871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24157" cy="191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7399302" y="2303793"/>
          <a:ext cx="10075329" cy="10350500"/>
        </p:xfrm>
        <a:graphic>
          <a:graphicData uri="http://schemas.openxmlformats.org/drawingml/2006/table">
            <a:tbl>
              <a:tblPr/>
              <a:tblGrid>
                <a:gridCol w="10075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9075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1.  Bán hàng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Tập trung vào bộ sưu tập Thu – Đông, Noel, Tết Dương lịch.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Tổ chức các chương trình Flash Sale trên sàn TMĐT.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Gói quà tặng và dịch vụ ship nhanh cho dịp lễ.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85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2. Marketing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Chạy quảng cáo mạnh dịp cuối năm.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Đẩy mạnh livestream khung giờ vàng.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Tạo hashtag riêng trên TikTok để viral.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512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3. Tài chính và đánh giá: </a:t>
                      </a:r>
                      <a:endParaRPr lang="en-US" sz="1100"/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Tổng kết doanh thu – chi phí – lợi nhuận.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Đánh giá điểm mạnh, điểm yếu của mô hình.</a:t>
                      </a:r>
                    </a:p>
                    <a:p>
                      <a:pPr marL="431797" lvl="1" indent="-215899" algn="l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Đặt mục tiêu phát triển năm 2 (có thể mở cửa hàng offline nhỏ).</a:t>
                      </a: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  <a:p>
                      <a:pPr algn="l">
                        <a:lnSpc>
                          <a:spcPts val="2799"/>
                        </a:lnSpc>
                      </a:pPr>
                      <a:endParaRPr lang="en-US" sz="1999">
                        <a:solidFill>
                          <a:srgbClr val="000000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7125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86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Bạn có thể thu video bên trong trình biên tập! Đi đến 'Tải lên' và nhấp vào 'Tự ghi hình'.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 rot="-2867267">
            <a:off x="433899" y="4952194"/>
            <a:ext cx="2687614" cy="2610299"/>
          </a:xfrm>
          <a:custGeom>
            <a:avLst/>
            <a:gdLst/>
            <a:ahLst/>
            <a:cxnLst/>
            <a:rect l="l" t="t" r="r" b="b"/>
            <a:pathLst>
              <a:path w="2687614" h="2610299">
                <a:moveTo>
                  <a:pt x="0" y="0"/>
                </a:moveTo>
                <a:lnTo>
                  <a:pt x="2687614" y="0"/>
                </a:lnTo>
                <a:lnTo>
                  <a:pt x="2687614" y="2610299"/>
                </a:lnTo>
                <a:lnTo>
                  <a:pt x="0" y="2610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83496" y="1624337"/>
            <a:ext cx="5059131" cy="3229188"/>
            <a:chOff x="0" y="0"/>
            <a:chExt cx="6745509" cy="4305584"/>
          </a:xfrm>
        </p:grpSpPr>
        <p:sp>
          <p:nvSpPr>
            <p:cNvPr id="9" name="TextBox 9"/>
            <p:cNvSpPr txBox="1"/>
            <p:nvPr/>
          </p:nvSpPr>
          <p:spPr>
            <a:xfrm>
              <a:off x="0" y="139065"/>
              <a:ext cx="6745509" cy="1633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QUÍ 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46753"/>
              <a:ext cx="6745509" cy="1439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Mục tiêu: Tối đa hóa doanh thu dịp cuối năm và lập kế hoạch phát triển năm sau.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-2867267">
            <a:off x="191128" y="10529291"/>
            <a:ext cx="3173158" cy="3081875"/>
          </a:xfrm>
          <a:custGeom>
            <a:avLst/>
            <a:gdLst/>
            <a:ahLst/>
            <a:cxnLst/>
            <a:rect l="l" t="t" r="r" b="b"/>
            <a:pathLst>
              <a:path w="3173158" h="3081875">
                <a:moveTo>
                  <a:pt x="0" y="0"/>
                </a:moveTo>
                <a:lnTo>
                  <a:pt x="3173157" y="0"/>
                </a:lnTo>
                <a:lnTo>
                  <a:pt x="3173157" y="3081875"/>
                </a:lnTo>
                <a:lnTo>
                  <a:pt x="0" y="3081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715356" y="8277350"/>
            <a:ext cx="2243523" cy="2228322"/>
          </a:xfrm>
          <a:custGeom>
            <a:avLst/>
            <a:gdLst/>
            <a:ahLst/>
            <a:cxnLst/>
            <a:rect l="l" t="t" r="r" b="b"/>
            <a:pathLst>
              <a:path w="2243523" h="2228322">
                <a:moveTo>
                  <a:pt x="0" y="0"/>
                </a:moveTo>
                <a:lnTo>
                  <a:pt x="2243523" y="0"/>
                </a:lnTo>
                <a:lnTo>
                  <a:pt x="2243523" y="2228323"/>
                </a:lnTo>
                <a:lnTo>
                  <a:pt x="0" y="2228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67267">
            <a:off x="15672721" y="-757879"/>
            <a:ext cx="3173158" cy="3081875"/>
          </a:xfrm>
          <a:custGeom>
            <a:avLst/>
            <a:gdLst/>
            <a:ahLst/>
            <a:cxnLst/>
            <a:rect l="l" t="t" r="r" b="b"/>
            <a:pathLst>
              <a:path w="3173158" h="3081875">
                <a:moveTo>
                  <a:pt x="0" y="0"/>
                </a:moveTo>
                <a:lnTo>
                  <a:pt x="3173158" y="0"/>
                </a:lnTo>
                <a:lnTo>
                  <a:pt x="3173158" y="3081875"/>
                </a:lnTo>
                <a:lnTo>
                  <a:pt x="0" y="308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564512" y="1340618"/>
            <a:ext cx="3939105" cy="1376254"/>
            <a:chOff x="0" y="0"/>
            <a:chExt cx="5839492" cy="2040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39492" cy="2040216"/>
            </a:xfrm>
            <a:custGeom>
              <a:avLst/>
              <a:gdLst/>
              <a:ahLst/>
              <a:cxnLst/>
              <a:rect l="l" t="t" r="r" b="b"/>
              <a:pathLst>
                <a:path w="5839492" h="2040216">
                  <a:moveTo>
                    <a:pt x="58962" y="0"/>
                  </a:moveTo>
                  <a:lnTo>
                    <a:pt x="5780530" y="0"/>
                  </a:lnTo>
                  <a:cubicBezTo>
                    <a:pt x="5813093" y="0"/>
                    <a:pt x="5839492" y="26398"/>
                    <a:pt x="5839492" y="58962"/>
                  </a:cubicBezTo>
                  <a:lnTo>
                    <a:pt x="5839492" y="1981254"/>
                  </a:lnTo>
                  <a:cubicBezTo>
                    <a:pt x="5839492" y="2013818"/>
                    <a:pt x="5813093" y="2040216"/>
                    <a:pt x="5780530" y="2040216"/>
                  </a:cubicBezTo>
                  <a:lnTo>
                    <a:pt x="58962" y="2040216"/>
                  </a:lnTo>
                  <a:cubicBezTo>
                    <a:pt x="26398" y="2040216"/>
                    <a:pt x="0" y="2013818"/>
                    <a:pt x="0" y="1981254"/>
                  </a:cubicBezTo>
                  <a:lnTo>
                    <a:pt x="0" y="58962"/>
                  </a:lnTo>
                  <a:cubicBezTo>
                    <a:pt x="0" y="26398"/>
                    <a:pt x="26398" y="0"/>
                    <a:pt x="58962" y="0"/>
                  </a:cubicBezTo>
                  <a:close/>
                </a:path>
              </a:pathLst>
            </a:custGeom>
            <a:solidFill>
              <a:srgbClr val="EAEAEA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839492" cy="2078316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Kéo-thả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ảnh hoặc video của bạn!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 Nhấp vào ảnh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hoặc video mẫu và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 xóa. Chọn mục của bạn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 từ thẻ 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Tải lên, kéo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và sau đó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 thả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vào khung!</a:t>
              </a: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37282" y="3011381"/>
            <a:ext cx="4776852" cy="5795460"/>
            <a:chOff x="0" y="0"/>
            <a:chExt cx="5188077" cy="6294374"/>
          </a:xfrm>
        </p:grpSpPr>
        <p:sp>
          <p:nvSpPr>
            <p:cNvPr id="7" name="Freeform 7"/>
            <p:cNvSpPr/>
            <p:nvPr/>
          </p:nvSpPr>
          <p:spPr>
            <a:xfrm>
              <a:off x="-29972" y="0"/>
              <a:ext cx="5218049" cy="6322060"/>
            </a:xfrm>
            <a:custGeom>
              <a:avLst/>
              <a:gdLst/>
              <a:ahLst/>
              <a:cxnLst/>
              <a:rect l="l" t="t" r="r" b="b"/>
              <a:pathLst>
                <a:path w="5218049" h="6322060">
                  <a:moveTo>
                    <a:pt x="4925949" y="0"/>
                  </a:moveTo>
                  <a:cubicBezTo>
                    <a:pt x="5086604" y="0"/>
                    <a:pt x="5218049" y="131445"/>
                    <a:pt x="5218049" y="292100"/>
                  </a:cubicBezTo>
                  <a:lnTo>
                    <a:pt x="5218049" y="6057900"/>
                  </a:lnTo>
                  <a:cubicBezTo>
                    <a:pt x="5218049" y="6218555"/>
                    <a:pt x="5089652" y="6322060"/>
                    <a:pt x="4932680" y="6287897"/>
                  </a:cubicBezTo>
                  <a:lnTo>
                    <a:pt x="1595755" y="5561457"/>
                  </a:lnTo>
                  <a:cubicBezTo>
                    <a:pt x="1438783" y="5527294"/>
                    <a:pt x="1279144" y="5371592"/>
                    <a:pt x="1241171" y="5215509"/>
                  </a:cubicBezTo>
                  <a:lnTo>
                    <a:pt x="38100" y="283718"/>
                  </a:lnTo>
                  <a:cubicBezTo>
                    <a:pt x="0" y="127762"/>
                    <a:pt x="100203" y="0"/>
                    <a:pt x="260858" y="0"/>
                  </a:cubicBezTo>
                  <a:lnTo>
                    <a:pt x="4925949" y="0"/>
                  </a:lnTo>
                  <a:close/>
                </a:path>
              </a:pathLst>
            </a:custGeom>
            <a:blipFill>
              <a:blip r:embed="rId3"/>
              <a:stretch>
                <a:fillRect l="-57490" r="-5749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6130621" y="8083563"/>
            <a:ext cx="2620109" cy="2544736"/>
          </a:xfrm>
          <a:custGeom>
            <a:avLst/>
            <a:gdLst/>
            <a:ahLst/>
            <a:cxnLst/>
            <a:rect l="l" t="t" r="r" b="b"/>
            <a:pathLst>
              <a:path w="2620109" h="2544736">
                <a:moveTo>
                  <a:pt x="0" y="0"/>
                </a:moveTo>
                <a:lnTo>
                  <a:pt x="2620109" y="0"/>
                </a:lnTo>
                <a:lnTo>
                  <a:pt x="2620109" y="2544736"/>
                </a:lnTo>
                <a:lnTo>
                  <a:pt x="0" y="2544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805655" y="2995172"/>
            <a:ext cx="2344923" cy="2362643"/>
          </a:xfrm>
          <a:custGeom>
            <a:avLst/>
            <a:gdLst/>
            <a:ahLst/>
            <a:cxnLst/>
            <a:rect l="l" t="t" r="r" b="b"/>
            <a:pathLst>
              <a:path w="2344923" h="2362643">
                <a:moveTo>
                  <a:pt x="0" y="0"/>
                </a:moveTo>
                <a:lnTo>
                  <a:pt x="2344924" y="0"/>
                </a:lnTo>
                <a:lnTo>
                  <a:pt x="2344924" y="2362643"/>
                </a:lnTo>
                <a:lnTo>
                  <a:pt x="0" y="2362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223870" y="783058"/>
            <a:ext cx="2243523" cy="2228322"/>
          </a:xfrm>
          <a:custGeom>
            <a:avLst/>
            <a:gdLst/>
            <a:ahLst/>
            <a:cxnLst/>
            <a:rect l="l" t="t" r="r" b="b"/>
            <a:pathLst>
              <a:path w="2243523" h="2228322">
                <a:moveTo>
                  <a:pt x="0" y="0"/>
                </a:moveTo>
                <a:lnTo>
                  <a:pt x="2243522" y="0"/>
                </a:lnTo>
                <a:lnTo>
                  <a:pt x="2243522" y="2228323"/>
                </a:lnTo>
                <a:lnTo>
                  <a:pt x="0" y="2228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8700" y="3560471"/>
            <a:ext cx="5125693" cy="5246370"/>
            <a:chOff x="0" y="0"/>
            <a:chExt cx="6149467" cy="6294247"/>
          </a:xfrm>
        </p:grpSpPr>
        <p:sp>
          <p:nvSpPr>
            <p:cNvPr id="12" name="Freeform 12"/>
            <p:cNvSpPr/>
            <p:nvPr/>
          </p:nvSpPr>
          <p:spPr>
            <a:xfrm>
              <a:off x="0" y="-27686"/>
              <a:ext cx="6186297" cy="6321933"/>
            </a:xfrm>
            <a:custGeom>
              <a:avLst/>
              <a:gdLst/>
              <a:ahLst/>
              <a:cxnLst/>
              <a:rect l="l" t="t" r="r" b="b"/>
              <a:pathLst>
                <a:path w="6186297" h="6321933">
                  <a:moveTo>
                    <a:pt x="285369" y="34290"/>
                  </a:moveTo>
                  <a:cubicBezTo>
                    <a:pt x="128397" y="0"/>
                    <a:pt x="0" y="103378"/>
                    <a:pt x="0" y="264033"/>
                  </a:cubicBezTo>
                  <a:lnTo>
                    <a:pt x="0" y="6029833"/>
                  </a:lnTo>
                  <a:cubicBezTo>
                    <a:pt x="0" y="6190488"/>
                    <a:pt x="131445" y="6321933"/>
                    <a:pt x="292100" y="6321933"/>
                  </a:cubicBezTo>
                  <a:lnTo>
                    <a:pt x="4232910" y="6321933"/>
                  </a:lnTo>
                  <a:cubicBezTo>
                    <a:pt x="4393565" y="6321933"/>
                    <a:pt x="4567428" y="6197473"/>
                    <a:pt x="4619371" y="6045454"/>
                  </a:cubicBezTo>
                  <a:lnTo>
                    <a:pt x="6134354" y="1606931"/>
                  </a:lnTo>
                  <a:cubicBezTo>
                    <a:pt x="6186297" y="1454912"/>
                    <a:pt x="6100318" y="1302512"/>
                    <a:pt x="5943346" y="1268222"/>
                  </a:cubicBezTo>
                  <a:lnTo>
                    <a:pt x="285369" y="34290"/>
                  </a:lnTo>
                  <a:close/>
                </a:path>
              </a:pathLst>
            </a:custGeom>
            <a:blipFill>
              <a:blip r:embed="rId6"/>
              <a:stretch>
                <a:fillRect l="-46559" r="-465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103173" y="783058"/>
            <a:ext cx="7374972" cy="3908977"/>
            <a:chOff x="0" y="0"/>
            <a:chExt cx="6266942" cy="33216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05169" cy="3348863"/>
            </a:xfrm>
            <a:custGeom>
              <a:avLst/>
              <a:gdLst/>
              <a:ahLst/>
              <a:cxnLst/>
              <a:rect l="l" t="t" r="r" b="b"/>
              <a:pathLst>
                <a:path w="6305169" h="3348863">
                  <a:moveTo>
                    <a:pt x="5226050" y="3102229"/>
                  </a:moveTo>
                  <a:cubicBezTo>
                    <a:pt x="5171313" y="3253232"/>
                    <a:pt x="4998085" y="3348863"/>
                    <a:pt x="4841113" y="3314700"/>
                  </a:cubicBezTo>
                  <a:lnTo>
                    <a:pt x="285369" y="2322830"/>
                  </a:lnTo>
                  <a:cubicBezTo>
                    <a:pt x="128397" y="2288540"/>
                    <a:pt x="0" y="2129155"/>
                    <a:pt x="0" y="1968500"/>
                  </a:cubicBezTo>
                  <a:lnTo>
                    <a:pt x="0" y="292100"/>
                  </a:lnTo>
                  <a:cubicBezTo>
                    <a:pt x="0" y="131445"/>
                    <a:pt x="131445" y="0"/>
                    <a:pt x="292100" y="0"/>
                  </a:cubicBezTo>
                  <a:lnTo>
                    <a:pt x="6057900" y="0"/>
                  </a:lnTo>
                  <a:cubicBezTo>
                    <a:pt x="6218555" y="0"/>
                    <a:pt x="6305169" y="123571"/>
                    <a:pt x="6250559" y="274574"/>
                  </a:cubicBezTo>
                  <a:lnTo>
                    <a:pt x="5226050" y="3102229"/>
                  </a:lnTo>
                  <a:close/>
                </a:path>
              </a:pathLst>
            </a:custGeom>
            <a:blipFill>
              <a:blip r:embed="rId7"/>
              <a:stretch>
                <a:fillRect t="-3771" b="-37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537693" y="5692775"/>
            <a:ext cx="6313783" cy="356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16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Những hình ảnh trực quan ( nếu có)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298781"/>
            <a:ext cx="4793675" cy="325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  <a:hlinkClick r:id="rId8" action="ppaction://hlinksldjump"/>
              </a:rPr>
              <a:t>Quay lại Trang Nội dung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45951" y="3329758"/>
            <a:ext cx="13796097" cy="2684800"/>
            <a:chOff x="0" y="0"/>
            <a:chExt cx="18394796" cy="357973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394796" cy="3579733"/>
              <a:chOff x="0" y="0"/>
              <a:chExt cx="3633540" cy="7071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633540" cy="707108"/>
              </a:xfrm>
              <a:custGeom>
                <a:avLst/>
                <a:gdLst/>
                <a:ahLst/>
                <a:cxnLst/>
                <a:rect l="l" t="t" r="r" b="b"/>
                <a:pathLst>
                  <a:path w="3633540" h="707108">
                    <a:moveTo>
                      <a:pt x="14029" y="0"/>
                    </a:moveTo>
                    <a:lnTo>
                      <a:pt x="3619511" y="0"/>
                    </a:lnTo>
                    <a:cubicBezTo>
                      <a:pt x="3623232" y="0"/>
                      <a:pt x="3626800" y="1478"/>
                      <a:pt x="3629431" y="4109"/>
                    </a:cubicBezTo>
                    <a:cubicBezTo>
                      <a:pt x="3632062" y="6740"/>
                      <a:pt x="3633540" y="10308"/>
                      <a:pt x="3633540" y="14029"/>
                    </a:cubicBezTo>
                    <a:lnTo>
                      <a:pt x="3633540" y="693079"/>
                    </a:lnTo>
                    <a:cubicBezTo>
                      <a:pt x="3633540" y="696799"/>
                      <a:pt x="3632062" y="700368"/>
                      <a:pt x="3629431" y="702999"/>
                    </a:cubicBezTo>
                    <a:cubicBezTo>
                      <a:pt x="3626800" y="705630"/>
                      <a:pt x="3623232" y="707108"/>
                      <a:pt x="3619511" y="707108"/>
                    </a:cubicBezTo>
                    <a:lnTo>
                      <a:pt x="14029" y="707108"/>
                    </a:lnTo>
                    <a:cubicBezTo>
                      <a:pt x="6281" y="707108"/>
                      <a:pt x="0" y="700827"/>
                      <a:pt x="0" y="693079"/>
                    </a:cubicBezTo>
                    <a:lnTo>
                      <a:pt x="0" y="14029"/>
                    </a:lnTo>
                    <a:cubicBezTo>
                      <a:pt x="0" y="10308"/>
                      <a:pt x="1478" y="6740"/>
                      <a:pt x="4109" y="4109"/>
                    </a:cubicBezTo>
                    <a:cubicBezTo>
                      <a:pt x="6740" y="1478"/>
                      <a:pt x="10308" y="0"/>
                      <a:pt x="1402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3633540" cy="7547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809919" y="598189"/>
              <a:ext cx="2466663" cy="2466653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8868931" y="1529980"/>
              <a:ext cx="8715946" cy="1407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0"/>
                </a:lnSpc>
              </a:pPr>
              <a:r>
                <a:rPr lang="en-US" sz="155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Hãy liên hệ với trưởng nhóm vận hành của chúng tôi nếu có thắc mắc về:</a:t>
              </a:r>
            </a:p>
            <a:p>
              <a:pPr marL="334647" lvl="1" indent="-167324" algn="l">
                <a:lnSpc>
                  <a:spcPts val="2170"/>
                </a:lnSpc>
                <a:buFont typeface="Arial"/>
                <a:buChar char="•"/>
              </a:pPr>
              <a:r>
                <a:rPr lang="en-US" sz="155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Thêm mối quan tâm hoặc câu hỏi tại đây</a:t>
              </a:r>
            </a:p>
            <a:p>
              <a:pPr marL="334647" lvl="1" indent="-167324" algn="l">
                <a:lnSpc>
                  <a:spcPts val="2170"/>
                </a:lnSpc>
                <a:buFont typeface="Arial"/>
                <a:buChar char="•"/>
              </a:pPr>
              <a:r>
                <a:rPr lang="en-US" sz="155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Thêm mối quan tâm hoặc câu hỏi tại đây</a:t>
              </a:r>
            </a:p>
            <a:p>
              <a:pPr marL="334647" lvl="1" indent="-167324" algn="l">
                <a:lnSpc>
                  <a:spcPts val="2170"/>
                </a:lnSpc>
                <a:buFont typeface="Arial"/>
                <a:buChar char="•"/>
              </a:pPr>
              <a:r>
                <a:rPr lang="en-US" sz="155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Thêm mối quan tâm hoặc câu hỏi tại đây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32362" y="1326700"/>
              <a:ext cx="4836569" cy="549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EC1A83"/>
                  </a:solidFill>
                  <a:latin typeface="Cabin"/>
                  <a:ea typeface="Cabin"/>
                  <a:cs typeface="Cabin"/>
                  <a:sym typeface="Cabin"/>
                </a:rPr>
                <a:t>Trần Minh Hoàng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032362" y="2018205"/>
              <a:ext cx="4836569" cy="91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E: xinchao@trangwebhay.vn</a:t>
              </a:r>
            </a:p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ĐT: +84 912 345 678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032362" y="677591"/>
              <a:ext cx="2654697" cy="449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Trưởng phòng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45951" y="6491228"/>
            <a:ext cx="13796097" cy="2765722"/>
            <a:chOff x="0" y="0"/>
            <a:chExt cx="3633540" cy="7284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33540" cy="728421"/>
            </a:xfrm>
            <a:custGeom>
              <a:avLst/>
              <a:gdLst/>
              <a:ahLst/>
              <a:cxnLst/>
              <a:rect l="l" t="t" r="r" b="b"/>
              <a:pathLst>
                <a:path w="3633540" h="728421">
                  <a:moveTo>
                    <a:pt x="14029" y="0"/>
                  </a:moveTo>
                  <a:lnTo>
                    <a:pt x="3619511" y="0"/>
                  </a:lnTo>
                  <a:cubicBezTo>
                    <a:pt x="3623232" y="0"/>
                    <a:pt x="3626800" y="1478"/>
                    <a:pt x="3629431" y="4109"/>
                  </a:cubicBezTo>
                  <a:cubicBezTo>
                    <a:pt x="3632062" y="6740"/>
                    <a:pt x="3633540" y="10308"/>
                    <a:pt x="3633540" y="14029"/>
                  </a:cubicBezTo>
                  <a:lnTo>
                    <a:pt x="3633540" y="714391"/>
                  </a:lnTo>
                  <a:cubicBezTo>
                    <a:pt x="3633540" y="718112"/>
                    <a:pt x="3632062" y="721680"/>
                    <a:pt x="3629431" y="724311"/>
                  </a:cubicBezTo>
                  <a:cubicBezTo>
                    <a:pt x="3626800" y="726942"/>
                    <a:pt x="3623232" y="728421"/>
                    <a:pt x="3619511" y="728421"/>
                  </a:cubicBezTo>
                  <a:lnTo>
                    <a:pt x="14029" y="728421"/>
                  </a:lnTo>
                  <a:cubicBezTo>
                    <a:pt x="6281" y="728421"/>
                    <a:pt x="0" y="722139"/>
                    <a:pt x="0" y="714391"/>
                  </a:cubicBezTo>
                  <a:lnTo>
                    <a:pt x="0" y="14029"/>
                  </a:lnTo>
                  <a:cubicBezTo>
                    <a:pt x="0" y="10308"/>
                    <a:pt x="1478" y="6740"/>
                    <a:pt x="4109" y="4109"/>
                  </a:cubicBezTo>
                  <a:cubicBezTo>
                    <a:pt x="6740" y="1478"/>
                    <a:pt x="10308" y="0"/>
                    <a:pt x="140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633540" cy="776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2853391" y="7020792"/>
            <a:ext cx="1849997" cy="184999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086" b="-490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897650" y="7710110"/>
            <a:ext cx="6536959" cy="106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55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Hãy liên hệ với trưởng nhóm vận hành của chúng tôi nếu có thắc mắc về:</a:t>
            </a:r>
          </a:p>
          <a:p>
            <a:pPr marL="334647" lvl="1" indent="-167324" algn="l">
              <a:lnSpc>
                <a:spcPts val="2170"/>
              </a:lnSpc>
              <a:buFont typeface="Arial"/>
              <a:buChar char="•"/>
            </a:pPr>
            <a:r>
              <a:rPr lang="en-US" sz="155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Thêm mối quan tâm hoặc câu hỏi tại đây</a:t>
            </a:r>
          </a:p>
          <a:p>
            <a:pPr marL="334647" lvl="1" indent="-167324" algn="l">
              <a:lnSpc>
                <a:spcPts val="2170"/>
              </a:lnSpc>
              <a:buFont typeface="Arial"/>
              <a:buChar char="•"/>
            </a:pPr>
            <a:r>
              <a:rPr lang="en-US" sz="155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Thêm mối quan tâm hoặc câu hỏi tại đây</a:t>
            </a:r>
          </a:p>
          <a:p>
            <a:pPr marL="334647" lvl="1" indent="-167324" algn="l">
              <a:lnSpc>
                <a:spcPts val="2170"/>
              </a:lnSpc>
              <a:buFont typeface="Arial"/>
              <a:buChar char="•"/>
            </a:pPr>
            <a:r>
              <a:rPr lang="en-US" sz="155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Thêm mối quan tâm hoặc câu hỏi tại đây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0223" y="7569556"/>
            <a:ext cx="3627427" cy="40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800">
                <a:solidFill>
                  <a:srgbClr val="8045ED"/>
                </a:solidFill>
                <a:latin typeface="Cabin"/>
                <a:ea typeface="Cabin"/>
                <a:cs typeface="Cabin"/>
                <a:sym typeface="Cabin"/>
              </a:rPr>
              <a:t>Trịnh Anh Tú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70223" y="8073898"/>
            <a:ext cx="3627427" cy="70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E: xinchao@trangwebhay.vn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ĐT: +84 912 345 678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70223" y="7068437"/>
            <a:ext cx="2596203" cy="34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Trưởng nhóm vận hành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783058"/>
            <a:ext cx="13675452" cy="1704975"/>
            <a:chOff x="0" y="0"/>
            <a:chExt cx="18233936" cy="227330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66675"/>
              <a:ext cx="18233936" cy="1249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150"/>
                </a:lnSpc>
                <a:spcBef>
                  <a:spcPct val="0"/>
                </a:spcBef>
              </a:pPr>
              <a:r>
                <a:rPr lang="en-US" sz="6500" u="none" strike="noStrike" spc="-13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Bạn có lời nhắn hoặc câu hỏi?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22942"/>
              <a:ext cx="18233936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Hãy liên hệ với các đầu mối liên hệ của chúng tôi.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16016" cy="10287000"/>
            <a:chOff x="0" y="0"/>
            <a:chExt cx="182150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1502" cy="2709333"/>
            </a:xfrm>
            <a:custGeom>
              <a:avLst/>
              <a:gdLst/>
              <a:ahLst/>
              <a:cxnLst/>
              <a:rect l="l" t="t" r="r" b="b"/>
              <a:pathLst>
                <a:path w="1821502" h="2709333">
                  <a:moveTo>
                    <a:pt x="0" y="0"/>
                  </a:moveTo>
                  <a:lnTo>
                    <a:pt x="1821502" y="0"/>
                  </a:lnTo>
                  <a:lnTo>
                    <a:pt x="182150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2150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133827"/>
            <a:ext cx="5374564" cy="2019279"/>
            <a:chOff x="0" y="0"/>
            <a:chExt cx="7166085" cy="2692372"/>
          </a:xfrm>
        </p:grpSpPr>
        <p:sp>
          <p:nvSpPr>
            <p:cNvPr id="6" name="TextBox 6"/>
            <p:cNvSpPr txBox="1"/>
            <p:nvPr/>
          </p:nvSpPr>
          <p:spPr>
            <a:xfrm>
              <a:off x="0" y="85707"/>
              <a:ext cx="7166085" cy="163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4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Kết luận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5685"/>
              <a:ext cx="7166085" cy="428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524201" y="828188"/>
            <a:ext cx="8383628" cy="927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Dự án bán hàng online (quần áo) khả thi, phù hợp xu thế thương mại điện tử.</a:t>
            </a:r>
          </a:p>
          <a:p>
            <a:pPr marL="820421" lvl="1" indent="-410210" algn="l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Khách hàng mục tiêu: học sinh, sinh viên, nhân viên văn phòng.</a:t>
            </a:r>
          </a:p>
          <a:p>
            <a:pPr marL="820421" lvl="1" indent="-410210" algn="l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Kênh phân phối: Facebook, TikTok Shop, Shopee với sản phẩm phổ biến, dễ tiêu thụ.</a:t>
            </a:r>
          </a:p>
          <a:p>
            <a:pPr marL="820421" lvl="1" indent="-410210" algn="l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Kế hoạch 1 năm: Q1 xây dựng – Q2 quảng bá – Q3 mở rộng – Q4 tăng tốc &amp; tổng kết.</a:t>
            </a:r>
          </a:p>
          <a:p>
            <a:pPr marL="820421" lvl="1" indent="-410210" algn="l">
              <a:lnSpc>
                <a:spcPts val="494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Kỳ vọng: Doanh thu,  lợi nhuận 20–25%, khách hàng trung thành 500–1000.</a:t>
            </a:r>
          </a:p>
          <a:p>
            <a:pPr algn="l">
              <a:lnSpc>
                <a:spcPts val="4940"/>
              </a:lnSpc>
            </a:pPr>
            <a:endParaRPr lang="en-US" sz="380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1807198" y="5595097"/>
            <a:ext cx="7465956" cy="7326405"/>
          </a:xfrm>
          <a:custGeom>
            <a:avLst/>
            <a:gdLst/>
            <a:ahLst/>
            <a:cxnLst/>
            <a:rect l="l" t="t" r="r" b="b"/>
            <a:pathLst>
              <a:path w="7465956" h="7326405">
                <a:moveTo>
                  <a:pt x="0" y="0"/>
                </a:moveTo>
                <a:lnTo>
                  <a:pt x="7465956" y="0"/>
                </a:lnTo>
                <a:lnTo>
                  <a:pt x="7465956" y="7326406"/>
                </a:lnTo>
                <a:lnTo>
                  <a:pt x="0" y="732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5375675" y="148751"/>
            <a:ext cx="3080683" cy="2954573"/>
          </a:xfrm>
          <a:custGeom>
            <a:avLst/>
            <a:gdLst/>
            <a:ahLst/>
            <a:cxnLst/>
            <a:rect l="l" t="t" r="r" b="b"/>
            <a:pathLst>
              <a:path w="3080683" h="2954573">
                <a:moveTo>
                  <a:pt x="3080683" y="0"/>
                </a:moveTo>
                <a:lnTo>
                  <a:pt x="0" y="0"/>
                </a:lnTo>
                <a:lnTo>
                  <a:pt x="0" y="2954573"/>
                </a:lnTo>
                <a:lnTo>
                  <a:pt x="3080683" y="2954573"/>
                </a:lnTo>
                <a:lnTo>
                  <a:pt x="308068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3211" y="2944445"/>
            <a:ext cx="970940" cy="9709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73211" y="4280174"/>
            <a:ext cx="970940" cy="9709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73211" y="5615903"/>
            <a:ext cx="970940" cy="9709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73211" y="6951631"/>
            <a:ext cx="970940" cy="97094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773211" y="8287360"/>
            <a:ext cx="970940" cy="9709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97256" y="2944445"/>
            <a:ext cx="970940" cy="9709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97256" y="4280174"/>
            <a:ext cx="970940" cy="97094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7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897256" y="5615903"/>
            <a:ext cx="970940" cy="97094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897256" y="6951631"/>
            <a:ext cx="970940" cy="97094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9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742950" y="2815761"/>
            <a:ext cx="3945370" cy="3945370"/>
          </a:xfrm>
          <a:custGeom>
            <a:avLst/>
            <a:gdLst/>
            <a:ahLst/>
            <a:cxnLst/>
            <a:rect l="l" t="t" r="r" b="b"/>
            <a:pathLst>
              <a:path w="3945370" h="3945370">
                <a:moveTo>
                  <a:pt x="0" y="0"/>
                </a:moveTo>
                <a:lnTo>
                  <a:pt x="3945370" y="0"/>
                </a:lnTo>
                <a:lnTo>
                  <a:pt x="3945370" y="3945370"/>
                </a:lnTo>
                <a:lnTo>
                  <a:pt x="0" y="3945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019175" y="868783"/>
            <a:ext cx="4627226" cy="1203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u="none" strike="noStrike" spc="-16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Nội dung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76553" y="3151150"/>
            <a:ext cx="423970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Ý tưởng khởi nghiệp.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76553" y="4486879"/>
            <a:ext cx="423970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Khách hàng mục tiêu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76553" y="5822608"/>
            <a:ext cx="423970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Giải pháp và MVP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6553" y="7158336"/>
            <a:ext cx="423970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Mô hình kinh doanh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76553" y="8246415"/>
            <a:ext cx="423970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Chiến dịch thị trường và marketing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00597" y="3151150"/>
            <a:ext cx="423970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Phân tích tài chính sơ bộ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00597" y="4239229"/>
            <a:ext cx="423970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Kế hoạch phát triển trong 1 năm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400597" y="5822608"/>
            <a:ext cx="423970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Kết luận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00597" y="7158336"/>
            <a:ext cx="423970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Lời cảm ơn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C1A83">
                    <a:alpha val="100000"/>
                  </a:srgbClr>
                </a:gs>
                <a:gs pos="100000">
                  <a:srgbClr val="FF9CF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72788" y="1846515"/>
            <a:ext cx="8011719" cy="7458911"/>
            <a:chOff x="0" y="0"/>
            <a:chExt cx="6350000" cy="5911850"/>
          </a:xfrm>
        </p:grpSpPr>
        <p:sp>
          <p:nvSpPr>
            <p:cNvPr id="6" name="Freeform 6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2"/>
              <a:stretch>
                <a:fillRect l="-37851" r="-3785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138162" y="7932672"/>
            <a:ext cx="2882133" cy="1982939"/>
          </a:xfrm>
          <a:custGeom>
            <a:avLst/>
            <a:gdLst/>
            <a:ahLst/>
            <a:cxnLst/>
            <a:rect l="l" t="t" r="r" b="b"/>
            <a:pathLst>
              <a:path w="2882133" h="1982939">
                <a:moveTo>
                  <a:pt x="0" y="0"/>
                </a:moveTo>
                <a:lnTo>
                  <a:pt x="2882133" y="0"/>
                </a:lnTo>
                <a:lnTo>
                  <a:pt x="2882133" y="1982939"/>
                </a:lnTo>
                <a:lnTo>
                  <a:pt x="0" y="1982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934550" flipH="1">
            <a:off x="9980551" y="231823"/>
            <a:ext cx="2877855" cy="3229384"/>
          </a:xfrm>
          <a:custGeom>
            <a:avLst/>
            <a:gdLst/>
            <a:ahLst/>
            <a:cxnLst/>
            <a:rect l="l" t="t" r="r" b="b"/>
            <a:pathLst>
              <a:path w="2877855" h="3229384">
                <a:moveTo>
                  <a:pt x="2877855" y="0"/>
                </a:moveTo>
                <a:lnTo>
                  <a:pt x="0" y="0"/>
                </a:lnTo>
                <a:lnTo>
                  <a:pt x="0" y="3229384"/>
                </a:lnTo>
                <a:lnTo>
                  <a:pt x="2877855" y="3229384"/>
                </a:lnTo>
                <a:lnTo>
                  <a:pt x="287785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97808" y="1266344"/>
            <a:ext cx="7820121" cy="3006024"/>
            <a:chOff x="0" y="0"/>
            <a:chExt cx="10426828" cy="400803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675"/>
              <a:ext cx="10426828" cy="138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20"/>
                </a:lnSpc>
                <a:spcBef>
                  <a:spcPct val="0"/>
                </a:spcBef>
              </a:pPr>
              <a:r>
                <a:rPr lang="en-US" sz="7200" spc="-144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Ý tưởng khởi nghiệp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33674"/>
              <a:ext cx="10426828" cy="2274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E-Fashion Store – Thời trang online cho giới trẻ.</a:t>
              </a:r>
            </a:p>
            <a:p>
              <a:pPr algn="l">
                <a:lnSpc>
                  <a:spcPts val="4550"/>
                </a:lnSpc>
              </a:pPr>
              <a:endParaRPr lang="en-US" sz="350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97808" y="5229051"/>
            <a:ext cx="3778488" cy="3695090"/>
            <a:chOff x="0" y="0"/>
            <a:chExt cx="5037984" cy="492678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42162"/>
              <a:ext cx="5037984" cy="398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Nhu cầu mua sắm online tăng cao, đặc biệt sau Covid-19.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Giới trẻ có xu hướng mua hàng nhanh, tiện lợi, thích trãi nghiệm trực tuyến thay vì ra cửa hàng.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Vấn đề xã hội: Nhiều người bận rộn, không có thời gian để đi mua sắm như truyền thống.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503798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Lý do chọn đề tài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70597" y="5122582"/>
            <a:ext cx="3778488" cy="3028340"/>
            <a:chOff x="0" y="0"/>
            <a:chExt cx="5037984" cy="403778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42162"/>
              <a:ext cx="5037984" cy="309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Ứng dụng công nghệ AI gợi ý size, phong cách.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Livestrem bán hàng kết hợp với thử đồ ảo.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Chính sách đổi trả nhanh chóng trong vòng 7 ngày.</a:t>
              </a:r>
            </a:p>
            <a:p>
              <a:pPr algn="l">
                <a:lnSpc>
                  <a:spcPts val="2625"/>
                </a:lnSpc>
              </a:pPr>
              <a:endParaRPr lang="en-US" sz="18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503798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Điểm mới, sáng tạo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823389"/>
            <a:ext cx="6132830" cy="8640223"/>
            <a:chOff x="0" y="0"/>
            <a:chExt cx="45072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lnTo>
                    <a:pt x="562610" y="4522470"/>
                  </a:ln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70125" r="-795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34227" y="8238866"/>
            <a:ext cx="4065120" cy="1376254"/>
            <a:chOff x="0" y="0"/>
            <a:chExt cx="6026301" cy="2040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6301" cy="2040216"/>
            </a:xfrm>
            <a:custGeom>
              <a:avLst/>
              <a:gdLst/>
              <a:ahLst/>
              <a:cxnLst/>
              <a:rect l="l" t="t" r="r" b="b"/>
              <a:pathLst>
                <a:path w="6026301" h="2040216">
                  <a:moveTo>
                    <a:pt x="57134" y="0"/>
                  </a:moveTo>
                  <a:lnTo>
                    <a:pt x="5969167" y="0"/>
                  </a:lnTo>
                  <a:cubicBezTo>
                    <a:pt x="5984320" y="0"/>
                    <a:pt x="5998852" y="6019"/>
                    <a:pt x="6009567" y="16734"/>
                  </a:cubicBezTo>
                  <a:cubicBezTo>
                    <a:pt x="6020282" y="27449"/>
                    <a:pt x="6026301" y="41981"/>
                    <a:pt x="6026301" y="57134"/>
                  </a:cubicBezTo>
                  <a:lnTo>
                    <a:pt x="6026301" y="1983082"/>
                  </a:lnTo>
                  <a:cubicBezTo>
                    <a:pt x="6026301" y="2014637"/>
                    <a:pt x="6000721" y="2040216"/>
                    <a:pt x="5969167" y="2040216"/>
                  </a:cubicBezTo>
                  <a:lnTo>
                    <a:pt x="57134" y="2040216"/>
                  </a:lnTo>
                  <a:cubicBezTo>
                    <a:pt x="25580" y="2040216"/>
                    <a:pt x="0" y="2014637"/>
                    <a:pt x="0" y="1983082"/>
                  </a:cubicBezTo>
                  <a:lnTo>
                    <a:pt x="0" y="57134"/>
                  </a:lnTo>
                  <a:cubicBezTo>
                    <a:pt x="0" y="25580"/>
                    <a:pt x="25580" y="0"/>
                    <a:pt x="57134" y="0"/>
                  </a:cubicBezTo>
                  <a:close/>
                </a:path>
              </a:pathLst>
            </a:custGeom>
            <a:solidFill>
              <a:srgbClr val="FFD8EE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026301" cy="2078316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Kéo-thả ảnh hoặc video của bạn! Nhấp vào ảnh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hoặc video mẫu và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 xóa. Chọn mục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của bạn từ thẻ 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Tải lên, kéo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và sau đó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 thả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vào khung!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752034">
            <a:off x="4992080" y="1929290"/>
            <a:ext cx="1942242" cy="1989493"/>
          </a:xfrm>
          <a:custGeom>
            <a:avLst/>
            <a:gdLst/>
            <a:ahLst/>
            <a:cxnLst/>
            <a:rect l="l" t="t" r="r" b="b"/>
            <a:pathLst>
              <a:path w="1942242" h="1989493">
                <a:moveTo>
                  <a:pt x="0" y="0"/>
                </a:moveTo>
                <a:lnTo>
                  <a:pt x="1942242" y="0"/>
                </a:lnTo>
                <a:lnTo>
                  <a:pt x="1942242" y="1989493"/>
                </a:lnTo>
                <a:lnTo>
                  <a:pt x="0" y="198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307111">
            <a:off x="5914006" y="354589"/>
            <a:ext cx="1607815" cy="1350313"/>
          </a:xfrm>
          <a:custGeom>
            <a:avLst/>
            <a:gdLst/>
            <a:ahLst/>
            <a:cxnLst/>
            <a:rect l="l" t="t" r="r" b="b"/>
            <a:pathLst>
              <a:path w="1607815" h="1350313">
                <a:moveTo>
                  <a:pt x="0" y="0"/>
                </a:moveTo>
                <a:lnTo>
                  <a:pt x="1607815" y="0"/>
                </a:lnTo>
                <a:lnTo>
                  <a:pt x="1607815" y="1350314"/>
                </a:lnTo>
                <a:lnTo>
                  <a:pt x="0" y="1350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729636" y="899589"/>
            <a:ext cx="7494901" cy="221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9"/>
              </a:lnSpc>
              <a:spcBef>
                <a:spcPct val="0"/>
              </a:spcBef>
            </a:pPr>
            <a:r>
              <a:rPr lang="en-US" sz="7899" spc="-15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Khách hàng, mục tiêu và vấn đề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194569" y="4017644"/>
            <a:ext cx="9875961" cy="2298597"/>
            <a:chOff x="0" y="0"/>
            <a:chExt cx="13167948" cy="306479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55579"/>
              <a:ext cx="13167948" cy="2309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1" lvl="1" indent="-269876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Nam, nữ độ tuổi 18 – 30 là nhân viên văn phòng, sinh viên đại học.</a:t>
              </a:r>
            </a:p>
            <a:p>
              <a:pPr marL="539751" lvl="1" indent="-269876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Thường xuyên sử dụng mạng xã hội (Facebook, TikTok,Instagram).</a:t>
              </a:r>
            </a:p>
            <a:p>
              <a:pPr marL="539751" lvl="1" indent="-269876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Thu nhập trung bình – khá, thích mua sắm quần áo hợp trend với giá cả vừa phải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3167948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EC1A83"/>
                  </a:solidFill>
                  <a:latin typeface="Asap Bold"/>
                  <a:ea typeface="Asap Bold"/>
                  <a:cs typeface="Asap Bold"/>
                  <a:sym typeface="Asap Bold"/>
                </a:rPr>
                <a:t>KHÁCH HÀNG: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94569" y="7066749"/>
            <a:ext cx="8529664" cy="2298597"/>
            <a:chOff x="0" y="0"/>
            <a:chExt cx="11372886" cy="306479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55579"/>
              <a:ext cx="11372886" cy="2309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1" lvl="1" indent="-269876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Muốn mua quần áo nhanh, không mất thời gian ra cửa hàng.</a:t>
              </a:r>
            </a:p>
            <a:p>
              <a:pPr marL="539751" lvl="1" indent="-269876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Cần nhiều sự lựa chọn về mẫu giá, size, phong cách, …</a:t>
              </a:r>
            </a:p>
            <a:p>
              <a:pPr marL="539751" lvl="1" indent="-269876" algn="l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Lo ngại về chất lượng online không giống với ảnh.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1372886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EC1A83"/>
                  </a:solidFill>
                  <a:latin typeface="Asap Bold"/>
                  <a:ea typeface="Asap Bold"/>
                  <a:cs typeface="Asap Bold"/>
                  <a:sym typeface="Asap Bold"/>
                </a:rPr>
                <a:t>NHU CẦU THỰC TẾ, VẤN ĐỀ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2034">
            <a:off x="934922" y="443909"/>
            <a:ext cx="1942242" cy="1989493"/>
          </a:xfrm>
          <a:custGeom>
            <a:avLst/>
            <a:gdLst/>
            <a:ahLst/>
            <a:cxnLst/>
            <a:rect l="l" t="t" r="r" b="b"/>
            <a:pathLst>
              <a:path w="1942242" h="1989493">
                <a:moveTo>
                  <a:pt x="0" y="0"/>
                </a:moveTo>
                <a:lnTo>
                  <a:pt x="1942243" y="0"/>
                </a:lnTo>
                <a:lnTo>
                  <a:pt x="1942243" y="1989493"/>
                </a:lnTo>
                <a:lnTo>
                  <a:pt x="0" y="198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711036">
            <a:off x="15413747" y="7908729"/>
            <a:ext cx="1607815" cy="1591632"/>
          </a:xfrm>
          <a:custGeom>
            <a:avLst/>
            <a:gdLst/>
            <a:ahLst/>
            <a:cxnLst/>
            <a:rect l="l" t="t" r="r" b="b"/>
            <a:pathLst>
              <a:path w="1607815" h="1591632">
                <a:moveTo>
                  <a:pt x="0" y="0"/>
                </a:moveTo>
                <a:lnTo>
                  <a:pt x="1607815" y="0"/>
                </a:lnTo>
                <a:lnTo>
                  <a:pt x="1607815" y="1591632"/>
                </a:lnTo>
                <a:lnTo>
                  <a:pt x="0" y="1591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35" r="-89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81034" y="2930306"/>
            <a:ext cx="5217212" cy="3919960"/>
          </a:xfrm>
          <a:custGeom>
            <a:avLst/>
            <a:gdLst/>
            <a:ahLst/>
            <a:cxnLst/>
            <a:rect l="l" t="t" r="r" b="b"/>
            <a:pathLst>
              <a:path w="5217212" h="3919960">
                <a:moveTo>
                  <a:pt x="0" y="0"/>
                </a:moveTo>
                <a:lnTo>
                  <a:pt x="5217212" y="0"/>
                </a:lnTo>
                <a:lnTo>
                  <a:pt x="5217212" y="3919959"/>
                </a:lnTo>
                <a:lnTo>
                  <a:pt x="0" y="3919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176782" y="2930306"/>
            <a:ext cx="5340465" cy="4007141"/>
          </a:xfrm>
          <a:custGeom>
            <a:avLst/>
            <a:gdLst/>
            <a:ahLst/>
            <a:cxnLst/>
            <a:rect l="l" t="t" r="r" b="b"/>
            <a:pathLst>
              <a:path w="5340465" h="4007141">
                <a:moveTo>
                  <a:pt x="0" y="0"/>
                </a:moveTo>
                <a:lnTo>
                  <a:pt x="5340465" y="0"/>
                </a:lnTo>
                <a:lnTo>
                  <a:pt x="5340465" y="4007141"/>
                </a:lnTo>
                <a:lnTo>
                  <a:pt x="0" y="4007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396550" y="507048"/>
            <a:ext cx="7494901" cy="111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9"/>
              </a:lnSpc>
              <a:spcBef>
                <a:spcPct val="0"/>
              </a:spcBef>
            </a:pPr>
            <a:r>
              <a:rPr lang="en-US" sz="7899" spc="-157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Biểu đồ khảo sát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421149"/>
            <a:ext cx="377064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EC1A83"/>
                </a:solidFill>
                <a:latin typeface="Asap Bold"/>
                <a:ea typeface="Asap Bold"/>
                <a:cs typeface="Asap Bold"/>
                <a:sym typeface="Asap Bold"/>
              </a:rPr>
              <a:t>TẤN SUẤT MUA HÀNG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04161" y="7209059"/>
            <a:ext cx="502584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EC1A83"/>
                </a:solidFill>
                <a:latin typeface="Asap Bold"/>
                <a:ea typeface="Asap Bold"/>
                <a:cs typeface="Asap Bold"/>
                <a:sym typeface="Asap Bold"/>
              </a:rPr>
              <a:t>APP ƯA CHUỘNG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39277" y="7209059"/>
            <a:ext cx="502584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EC1A83"/>
                </a:solidFill>
                <a:latin typeface="Asap Bold"/>
                <a:ea typeface="Asap Bold"/>
                <a:cs typeface="Asap Bold"/>
                <a:sym typeface="Asap Bold"/>
              </a:rPr>
              <a:t>ĐÔI TƯỢNG</a:t>
            </a:r>
          </a:p>
        </p:txBody>
      </p:sp>
      <p:sp>
        <p:nvSpPr>
          <p:cNvPr id="10" name="Freeform 10"/>
          <p:cNvSpPr/>
          <p:nvPr/>
        </p:nvSpPr>
        <p:spPr>
          <a:xfrm rot="2307111">
            <a:off x="6700253" y="9501954"/>
            <a:ext cx="1607815" cy="1350313"/>
          </a:xfrm>
          <a:custGeom>
            <a:avLst/>
            <a:gdLst/>
            <a:ahLst/>
            <a:cxnLst/>
            <a:rect l="l" t="t" r="r" b="b"/>
            <a:pathLst>
              <a:path w="1607815" h="1350313">
                <a:moveTo>
                  <a:pt x="0" y="0"/>
                </a:moveTo>
                <a:lnTo>
                  <a:pt x="1607815" y="0"/>
                </a:lnTo>
                <a:lnTo>
                  <a:pt x="1607815" y="1350313"/>
                </a:lnTo>
                <a:lnTo>
                  <a:pt x="0" y="135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752034">
            <a:off x="9045961" y="2408631"/>
            <a:ext cx="1942242" cy="1989493"/>
          </a:xfrm>
          <a:custGeom>
            <a:avLst/>
            <a:gdLst/>
            <a:ahLst/>
            <a:cxnLst/>
            <a:rect l="l" t="t" r="r" b="b"/>
            <a:pathLst>
              <a:path w="1942242" h="1989493">
                <a:moveTo>
                  <a:pt x="0" y="0"/>
                </a:moveTo>
                <a:lnTo>
                  <a:pt x="1942242" y="0"/>
                </a:lnTo>
                <a:lnTo>
                  <a:pt x="1942242" y="1989493"/>
                </a:lnTo>
                <a:lnTo>
                  <a:pt x="0" y="198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386663" y="2930306"/>
            <a:ext cx="5362273" cy="3919960"/>
          </a:xfrm>
          <a:custGeom>
            <a:avLst/>
            <a:gdLst/>
            <a:ahLst/>
            <a:cxnLst/>
            <a:rect l="l" t="t" r="r" b="b"/>
            <a:pathLst>
              <a:path w="5362273" h="3919960">
                <a:moveTo>
                  <a:pt x="0" y="0"/>
                </a:moveTo>
                <a:lnTo>
                  <a:pt x="5362274" y="0"/>
                </a:lnTo>
                <a:lnTo>
                  <a:pt x="5362274" y="3919959"/>
                </a:lnTo>
                <a:lnTo>
                  <a:pt x="0" y="3919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21" b="-132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121467" y="2444358"/>
            <a:ext cx="3080683" cy="2954573"/>
          </a:xfrm>
          <a:custGeom>
            <a:avLst/>
            <a:gdLst/>
            <a:ahLst/>
            <a:cxnLst/>
            <a:rect l="l" t="t" r="r" b="b"/>
            <a:pathLst>
              <a:path w="3080683" h="2954573">
                <a:moveTo>
                  <a:pt x="3080683" y="0"/>
                </a:moveTo>
                <a:lnTo>
                  <a:pt x="0" y="0"/>
                </a:lnTo>
                <a:lnTo>
                  <a:pt x="0" y="2954573"/>
                </a:lnTo>
                <a:lnTo>
                  <a:pt x="3080683" y="2954573"/>
                </a:lnTo>
                <a:lnTo>
                  <a:pt x="308068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57275" y="3530389"/>
          <a:ext cx="16173450" cy="5687602"/>
        </p:xfrm>
        <a:graphic>
          <a:graphicData uri="http://schemas.openxmlformats.org/drawingml/2006/table">
            <a:tbl>
              <a:tblPr/>
              <a:tblGrid>
                <a:gridCol w="808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92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 spc="219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MÔ TẢ GIẢI PHÁP SẢN PHẨM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6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 spc="219">
                          <a:solidFill>
                            <a:srgbClr val="000000"/>
                          </a:solidFill>
                          <a:latin typeface="Asap Bold"/>
                          <a:ea typeface="Asap Bold"/>
                          <a:cs typeface="Asap Bold"/>
                          <a:sym typeface="Asap Bold"/>
                        </a:rPr>
                        <a:t>MÔ HÌNH MVP THỬ NGHIỆM</a:t>
                      </a:r>
                      <a:endParaRPr lang="en-US" sz="1100"/>
                    </a:p>
                  </a:txBody>
                  <a:tcPr marL="95250" marR="95250" marT="95250" marB="9525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6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32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Cửa hàng online chuyên cung cấp quần áo thời trang với hình ảnh thật, video thực tế.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Giai đoạn đầu, nhóm tạo Fanpage Facebook và gian hàng trên TikTok Shop.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95250" marR="95250" marT="95250" marB="9525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Tích hợp chatbot chuyên tư vấn size, phối đồ.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Nhập 100 sản phẩm quần áo (áo thun, áo sơ mi, quần jeans) để bán thử nghiệm</a:t>
                      </a:r>
                      <a:endParaRPr lang="en-US" sz="1100"/>
                    </a:p>
                  </a:txBody>
                  <a:tcPr marL="95250" marR="95250" marT="95250" marB="9525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732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Chương trình khách hàng thân thiết, tích điểm khi mua.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Triển khai quảng cáo Facebook Ads nhắm đến đối tượng sinh viên, nhân viên văn phòng.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95250" marR="95250" marT="95250" marB="9525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Livestream 2 lần/tuần để bán sản phẩm.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95250" marR="95250" marT="95250" marB="95250" anchor="ctr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0" y="0"/>
            <a:ext cx="18288000" cy="2857500"/>
            <a:chOff x="0" y="0"/>
            <a:chExt cx="4816593" cy="752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752593"/>
            </a:xfrm>
            <a:custGeom>
              <a:avLst/>
              <a:gdLst/>
              <a:ahLst/>
              <a:cxnLst/>
              <a:rect l="l" t="t" r="r" b="b"/>
              <a:pathLst>
                <a:path w="4816592" h="752593">
                  <a:moveTo>
                    <a:pt x="0" y="0"/>
                  </a:moveTo>
                  <a:lnTo>
                    <a:pt x="4816592" y="0"/>
                  </a:lnTo>
                  <a:lnTo>
                    <a:pt x="4816592" y="752593"/>
                  </a:lnTo>
                  <a:lnTo>
                    <a:pt x="0" y="752593"/>
                  </a:lnTo>
                  <a:close/>
                </a:path>
              </a:pathLst>
            </a:custGeom>
            <a:gradFill rotWithShape="1">
              <a:gsLst>
                <a:gs pos="0">
                  <a:srgbClr val="F6B72B">
                    <a:alpha val="100000"/>
                  </a:srgbClr>
                </a:gs>
                <a:gs pos="100000">
                  <a:srgbClr val="FFF2A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790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68783"/>
            <a:ext cx="1309276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16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Giải pháp và MVP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1209" y="1882246"/>
            <a:ext cx="15365582" cy="8091279"/>
          </a:xfrm>
          <a:custGeom>
            <a:avLst/>
            <a:gdLst/>
            <a:ahLst/>
            <a:cxnLst/>
            <a:rect l="l" t="t" r="r" b="b"/>
            <a:pathLst>
              <a:path w="15365582" h="8091279">
                <a:moveTo>
                  <a:pt x="0" y="0"/>
                </a:moveTo>
                <a:lnTo>
                  <a:pt x="15365582" y="0"/>
                </a:lnTo>
                <a:lnTo>
                  <a:pt x="15365582" y="8091278"/>
                </a:lnTo>
                <a:lnTo>
                  <a:pt x="0" y="809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3" b="-12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56098" y="469900"/>
            <a:ext cx="899288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spc="-16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Mô hình kinh doanh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72097" y="-3308289"/>
            <a:ext cx="17245230" cy="17732884"/>
          </a:xfrm>
          <a:custGeom>
            <a:avLst/>
            <a:gdLst/>
            <a:ahLst/>
            <a:cxnLst/>
            <a:rect l="l" t="t" r="r" b="b"/>
            <a:pathLst>
              <a:path w="17245230" h="17732884">
                <a:moveTo>
                  <a:pt x="0" y="0"/>
                </a:moveTo>
                <a:lnTo>
                  <a:pt x="17245230" y="0"/>
                </a:lnTo>
                <a:lnTo>
                  <a:pt x="17245230" y="17732884"/>
                </a:lnTo>
                <a:lnTo>
                  <a:pt x="0" y="17732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9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67720" y="1636150"/>
            <a:ext cx="6210038" cy="1414780"/>
            <a:chOff x="0" y="0"/>
            <a:chExt cx="8280051" cy="1886373"/>
          </a:xfrm>
        </p:grpSpPr>
        <p:sp>
          <p:nvSpPr>
            <p:cNvPr id="7" name="Freeform 7"/>
            <p:cNvSpPr/>
            <p:nvPr/>
          </p:nvSpPr>
          <p:spPr>
            <a:xfrm>
              <a:off x="0" y="389421"/>
              <a:ext cx="1312533" cy="1105741"/>
            </a:xfrm>
            <a:custGeom>
              <a:avLst/>
              <a:gdLst/>
              <a:ahLst/>
              <a:cxnLst/>
              <a:rect l="l" t="t" r="r" b="b"/>
              <a:pathLst>
                <a:path w="1312533" h="1105741">
                  <a:moveTo>
                    <a:pt x="0" y="0"/>
                  </a:moveTo>
                  <a:lnTo>
                    <a:pt x="1312533" y="0"/>
                  </a:lnTo>
                  <a:lnTo>
                    <a:pt x="1312533" y="1105741"/>
                  </a:lnTo>
                  <a:lnTo>
                    <a:pt x="0" y="110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21236" y="-66675"/>
              <a:ext cx="6758815" cy="1953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Khuyến mãi 20% cho 100 khách hàng đầu tiên.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67720" y="7236741"/>
            <a:ext cx="6210038" cy="1414780"/>
            <a:chOff x="0" y="0"/>
            <a:chExt cx="8280051" cy="1886374"/>
          </a:xfrm>
        </p:grpSpPr>
        <p:sp>
          <p:nvSpPr>
            <p:cNvPr id="10" name="TextBox 10"/>
            <p:cNvSpPr txBox="1"/>
            <p:nvPr/>
          </p:nvSpPr>
          <p:spPr>
            <a:xfrm>
              <a:off x="1521236" y="-66675"/>
              <a:ext cx="6758815" cy="195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Livestream trên TikTok vào “giờ vàng” 19h – 21h.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390316"/>
              <a:ext cx="1312533" cy="1105741"/>
            </a:xfrm>
            <a:custGeom>
              <a:avLst/>
              <a:gdLst/>
              <a:ahLst/>
              <a:cxnLst/>
              <a:rect l="l" t="t" r="r" b="b"/>
              <a:pathLst>
                <a:path w="1312533" h="1105741">
                  <a:moveTo>
                    <a:pt x="0" y="0"/>
                  </a:moveTo>
                  <a:lnTo>
                    <a:pt x="1312533" y="0"/>
                  </a:lnTo>
                  <a:lnTo>
                    <a:pt x="1312533" y="1105741"/>
                  </a:lnTo>
                  <a:lnTo>
                    <a:pt x="0" y="110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67720" y="3036298"/>
            <a:ext cx="6210038" cy="1414780"/>
            <a:chOff x="0" y="0"/>
            <a:chExt cx="8280051" cy="1886374"/>
          </a:xfrm>
        </p:grpSpPr>
        <p:sp>
          <p:nvSpPr>
            <p:cNvPr id="13" name="TextBox 13"/>
            <p:cNvSpPr txBox="1"/>
            <p:nvPr/>
          </p:nvSpPr>
          <p:spPr>
            <a:xfrm>
              <a:off x="1521236" y="-66675"/>
              <a:ext cx="6758815" cy="195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Quà tặng miễn phí ( Tất, các phụ kiện nhỏ).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389645"/>
              <a:ext cx="1312533" cy="1105741"/>
            </a:xfrm>
            <a:custGeom>
              <a:avLst/>
              <a:gdLst/>
              <a:ahLst/>
              <a:cxnLst/>
              <a:rect l="l" t="t" r="r" b="b"/>
              <a:pathLst>
                <a:path w="1312533" h="1105741">
                  <a:moveTo>
                    <a:pt x="0" y="0"/>
                  </a:moveTo>
                  <a:lnTo>
                    <a:pt x="1312533" y="0"/>
                  </a:lnTo>
                  <a:lnTo>
                    <a:pt x="1312533" y="1105741"/>
                  </a:lnTo>
                  <a:lnTo>
                    <a:pt x="0" y="110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67720" y="4436446"/>
            <a:ext cx="6210038" cy="1414780"/>
            <a:chOff x="0" y="0"/>
            <a:chExt cx="8280051" cy="1886374"/>
          </a:xfrm>
        </p:grpSpPr>
        <p:sp>
          <p:nvSpPr>
            <p:cNvPr id="16" name="TextBox 16"/>
            <p:cNvSpPr txBox="1"/>
            <p:nvPr/>
          </p:nvSpPr>
          <p:spPr>
            <a:xfrm>
              <a:off x="1521236" y="-66675"/>
              <a:ext cx="6758815" cy="195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Miễn phí vận chuyển toàn quốc lần đầu.</a:t>
              </a:r>
            </a:p>
            <a:p>
              <a:pPr algn="l">
                <a:lnSpc>
                  <a:spcPts val="3919"/>
                </a:lnSpc>
              </a:pPr>
              <a:endParaRPr lang="en-US" sz="279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389869"/>
              <a:ext cx="1312533" cy="1105741"/>
            </a:xfrm>
            <a:custGeom>
              <a:avLst/>
              <a:gdLst/>
              <a:ahLst/>
              <a:cxnLst/>
              <a:rect l="l" t="t" r="r" b="b"/>
              <a:pathLst>
                <a:path w="1312533" h="1105741">
                  <a:moveTo>
                    <a:pt x="0" y="0"/>
                  </a:moveTo>
                  <a:lnTo>
                    <a:pt x="1312533" y="0"/>
                  </a:lnTo>
                  <a:lnTo>
                    <a:pt x="1312533" y="1105741"/>
                  </a:lnTo>
                  <a:lnTo>
                    <a:pt x="0" y="110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67720" y="6084243"/>
            <a:ext cx="6210038" cy="919480"/>
            <a:chOff x="0" y="0"/>
            <a:chExt cx="8280051" cy="1225974"/>
          </a:xfrm>
        </p:grpSpPr>
        <p:sp>
          <p:nvSpPr>
            <p:cNvPr id="19" name="TextBox 19"/>
            <p:cNvSpPr txBox="1"/>
            <p:nvPr/>
          </p:nvSpPr>
          <p:spPr>
            <a:xfrm>
              <a:off x="1521236" y="-66675"/>
              <a:ext cx="6758815" cy="1292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Quảng cáo Facebook Ads nhắm tới nhóm 18 – 30 tuổi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59892"/>
              <a:ext cx="1312533" cy="1105741"/>
            </a:xfrm>
            <a:custGeom>
              <a:avLst/>
              <a:gdLst/>
              <a:ahLst/>
              <a:cxnLst/>
              <a:rect l="l" t="t" r="r" b="b"/>
              <a:pathLst>
                <a:path w="1312533" h="1105741">
                  <a:moveTo>
                    <a:pt x="0" y="0"/>
                  </a:moveTo>
                  <a:lnTo>
                    <a:pt x="1312533" y="0"/>
                  </a:lnTo>
                  <a:lnTo>
                    <a:pt x="1312533" y="1105741"/>
                  </a:lnTo>
                  <a:lnTo>
                    <a:pt x="0" y="110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4042" y="3465266"/>
            <a:ext cx="5647161" cy="4185774"/>
            <a:chOff x="0" y="0"/>
            <a:chExt cx="7529548" cy="55810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71450"/>
              <a:ext cx="7529548" cy="4421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Chiến lược thị trường và marketing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865388"/>
              <a:ext cx="7529548" cy="715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9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2A1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614576" y="751438"/>
            <a:ext cx="5813506" cy="8977001"/>
            <a:chOff x="0" y="0"/>
            <a:chExt cx="411226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lnTo>
                    <a:pt x="3897630" y="3112770"/>
                  </a:ln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2"/>
              <a:stretch>
                <a:fillRect l="-86807" r="-868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640401" y="7853179"/>
            <a:ext cx="3787680" cy="1376254"/>
            <a:chOff x="0" y="0"/>
            <a:chExt cx="5615014" cy="2040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15014" cy="2040216"/>
            </a:xfrm>
            <a:custGeom>
              <a:avLst/>
              <a:gdLst/>
              <a:ahLst/>
              <a:cxnLst/>
              <a:rect l="l" t="t" r="r" b="b"/>
              <a:pathLst>
                <a:path w="5615014" h="2040216">
                  <a:moveTo>
                    <a:pt x="61319" y="0"/>
                  </a:moveTo>
                  <a:lnTo>
                    <a:pt x="5553695" y="0"/>
                  </a:lnTo>
                  <a:cubicBezTo>
                    <a:pt x="5569958" y="0"/>
                    <a:pt x="5585554" y="6460"/>
                    <a:pt x="5597054" y="17960"/>
                  </a:cubicBezTo>
                  <a:cubicBezTo>
                    <a:pt x="5608553" y="29460"/>
                    <a:pt x="5615014" y="45056"/>
                    <a:pt x="5615014" y="61319"/>
                  </a:cubicBezTo>
                  <a:lnTo>
                    <a:pt x="5615014" y="1978897"/>
                  </a:lnTo>
                  <a:cubicBezTo>
                    <a:pt x="5615014" y="2012763"/>
                    <a:pt x="5587560" y="2040216"/>
                    <a:pt x="5553695" y="2040216"/>
                  </a:cubicBezTo>
                  <a:lnTo>
                    <a:pt x="61319" y="2040216"/>
                  </a:lnTo>
                  <a:cubicBezTo>
                    <a:pt x="27454" y="2040216"/>
                    <a:pt x="0" y="2012763"/>
                    <a:pt x="0" y="1978897"/>
                  </a:cubicBezTo>
                  <a:lnTo>
                    <a:pt x="0" y="61319"/>
                  </a:lnTo>
                  <a:cubicBezTo>
                    <a:pt x="0" y="45056"/>
                    <a:pt x="6460" y="29460"/>
                    <a:pt x="17960" y="17960"/>
                  </a:cubicBezTo>
                  <a:cubicBezTo>
                    <a:pt x="29460" y="6460"/>
                    <a:pt x="45056" y="0"/>
                    <a:pt x="61319" y="0"/>
                  </a:cubicBezTo>
                  <a:close/>
                </a:path>
              </a:pathLst>
            </a:custGeom>
            <a:solidFill>
              <a:srgbClr val="FFF2A0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615014" cy="2078316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l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Kéo-thả ảnh hoặc video của bạn! Nhấp vào ảnh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hoặc video mẫu 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và xóa. Chọn mục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của bạn từ thẻ 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Tải lên, kéo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và sau đó</a:t>
              </a:r>
              <a:r>
                <a:rPr lang="en-US" sz="1500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 thả </a:t>
              </a:r>
              <a:r>
                <a:rPr lang="en-US" sz="1500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vào khung!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8773310" y="783058"/>
            <a:ext cx="1915074" cy="1879279"/>
          </a:xfrm>
          <a:custGeom>
            <a:avLst/>
            <a:gdLst/>
            <a:ahLst/>
            <a:cxnLst/>
            <a:rect l="l" t="t" r="r" b="b"/>
            <a:pathLst>
              <a:path w="1915074" h="1879279">
                <a:moveTo>
                  <a:pt x="0" y="0"/>
                </a:moveTo>
                <a:lnTo>
                  <a:pt x="1915074" y="0"/>
                </a:lnTo>
                <a:lnTo>
                  <a:pt x="1915074" y="1879279"/>
                </a:lnTo>
                <a:lnTo>
                  <a:pt x="0" y="1879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48975" y="634006"/>
            <a:ext cx="7688157" cy="190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52"/>
              </a:lnSpc>
              <a:spcBef>
                <a:spcPct val="0"/>
              </a:spcBef>
            </a:pPr>
            <a:r>
              <a:rPr lang="en-US" sz="6774" spc="-135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Phân tích tài chính sơ bộ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8975" y="3991402"/>
            <a:ext cx="3778488" cy="4028465"/>
            <a:chOff x="0" y="0"/>
            <a:chExt cx="5037984" cy="53712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42162"/>
              <a:ext cx="5037984" cy="442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Nhập hàng thử nghiệm (100 sản phẩm): 2 triệu VNĐ.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Marketing – quảng cáo 3 tháng đầu: 1 triệu VNĐ.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Website &amp; công cụ quản lý: 5 triệu VNĐ.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Chi phí khác (vận chuyển, bao bì, kho bãi): 5 triệu VNĐ.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Tổng vốn ban đầu: 3 triệu VNĐ.</a:t>
              </a:r>
            </a:p>
            <a:p>
              <a:pPr algn="l">
                <a:lnSpc>
                  <a:spcPts val="2625"/>
                </a:lnSpc>
              </a:pPr>
              <a:endParaRPr lang="en-US" sz="18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503798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Chi phí ban đầu: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52359" y="3991402"/>
            <a:ext cx="3778488" cy="3361715"/>
            <a:chOff x="0" y="0"/>
            <a:chExt cx="5037984" cy="448228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42162"/>
              <a:ext cx="5037984" cy="354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Giá bán trung bình: 100.000 VNĐ/sản phẩm.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Lợi nhuận trung bình: 50.000 VNĐ/sản phẩm.</a:t>
              </a:r>
            </a:p>
            <a:p>
              <a:pPr marL="404814" lvl="1" indent="-202407" algn="l">
                <a:lnSpc>
                  <a:spcPts val="2625"/>
                </a:lnSpc>
                <a:buFont typeface="Arial"/>
                <a:buChar char="•"/>
              </a:pPr>
              <a:r>
                <a:rPr lang="en-US" sz="1875">
                  <a:solidFill>
                    <a:srgbClr val="000000"/>
                  </a:solidFill>
                  <a:latin typeface="Asap"/>
                  <a:ea typeface="Asap"/>
                  <a:cs typeface="Asap"/>
                  <a:sym typeface="Asap"/>
                </a:rPr>
                <a:t>Bán 50 sản phẩm/tháng → 5 triệu VNĐ doanh thu, triệu VNĐ lợi nhuận.</a:t>
              </a:r>
            </a:p>
            <a:p>
              <a:pPr algn="l">
                <a:lnSpc>
                  <a:spcPts val="2625"/>
                </a:lnSpc>
              </a:pPr>
              <a:endParaRPr lang="en-US" sz="1875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037984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sap Bold"/>
                  <a:ea typeface="Asap Bold"/>
                  <a:cs typeface="Asap Bold"/>
                  <a:sym typeface="Asap Bold"/>
                </a:rPr>
                <a:t>Doanh thu dự kiến :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1679</Words>
  <Application>Microsoft Office PowerPoint</Application>
  <PresentationFormat>Custom</PresentationFormat>
  <Paragraphs>169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Cabin</vt:lpstr>
      <vt:lpstr>Asap</vt:lpstr>
      <vt:lpstr>Arial</vt:lpstr>
      <vt:lpstr>Asap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 Kế hoạch Dự án Hồng Trắng Đen Phong cách 3D Hiện đại</dc:title>
  <cp:lastModifiedBy>nguyen hoang</cp:lastModifiedBy>
  <cp:revision>2</cp:revision>
  <dcterms:created xsi:type="dcterms:W3CDTF">2006-08-16T00:00:00Z</dcterms:created>
  <dcterms:modified xsi:type="dcterms:W3CDTF">2025-10-02T05:16:27Z</dcterms:modified>
  <dc:identifier>DAG0lEH5VHc</dc:identifier>
</cp:coreProperties>
</file>